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s/slide79.xml" ContentType="application/vnd.openxmlformats-officedocument.presentationml.slide+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Default Extension="gif" ContentType="image/gif"/>
  <Override PartName="/ppt/notesSlides/notesSlide8.xml" ContentType="application/vnd.openxmlformats-officedocument.presentationml.notesSlide+xml"/>
  <Override PartName="/ppt/slides/slide89.xml" ContentType="application/vnd.openxmlformats-officedocument.presentationml.slide+xml"/>
  <Override PartName="/ppt/slideLayouts/slideLayout99.xml" ContentType="application/vnd.openxmlformats-officedocument.presentationml.slideLayout+xml"/>
  <Override PartName="/ppt/slides/slide78.xml" ContentType="application/vnd.openxmlformats-officedocument.presentationml.slid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 id="2147483674" r:id="rId4"/>
    <p:sldMasterId id="2147483686" r:id="rId5"/>
    <p:sldMasterId id="2147483698" r:id="rId6"/>
    <p:sldMasterId id="2147483710" r:id="rId7"/>
    <p:sldMasterId id="2147483734" r:id="rId8"/>
    <p:sldMasterId id="2147483760" r:id="rId9"/>
    <p:sldMasterId id="2147483781" r:id="rId10"/>
    <p:sldMasterId id="2147483805" r:id="rId11"/>
    <p:sldMasterId id="2147483817" r:id="rId12"/>
    <p:sldMasterId id="2147483830" r:id="rId13"/>
    <p:sldMasterId id="2147483842" r:id="rId14"/>
  </p:sldMasterIdLst>
  <p:notesMasterIdLst>
    <p:notesMasterId r:id="rId109"/>
  </p:notesMasterIdLst>
  <p:sldIdLst>
    <p:sldId id="302" r:id="rId15"/>
    <p:sldId id="423" r:id="rId16"/>
    <p:sldId id="382" r:id="rId17"/>
    <p:sldId id="383" r:id="rId18"/>
    <p:sldId id="384" r:id="rId19"/>
    <p:sldId id="385" r:id="rId20"/>
    <p:sldId id="386" r:id="rId21"/>
    <p:sldId id="437" r:id="rId22"/>
    <p:sldId id="436" r:id="rId23"/>
    <p:sldId id="438" r:id="rId24"/>
    <p:sldId id="432" r:id="rId25"/>
    <p:sldId id="433" r:id="rId26"/>
    <p:sldId id="434" r:id="rId27"/>
    <p:sldId id="446" r:id="rId28"/>
    <p:sldId id="376" r:id="rId29"/>
    <p:sldId id="380" r:id="rId30"/>
    <p:sldId id="377" r:id="rId31"/>
    <p:sldId id="341" r:id="rId32"/>
    <p:sldId id="329" r:id="rId33"/>
    <p:sldId id="335" r:id="rId34"/>
    <p:sldId id="336" r:id="rId35"/>
    <p:sldId id="337" r:id="rId36"/>
    <p:sldId id="340" r:id="rId37"/>
    <p:sldId id="338" r:id="rId38"/>
    <p:sldId id="339" r:id="rId39"/>
    <p:sldId id="493" r:id="rId40"/>
    <p:sldId id="444" r:id="rId41"/>
    <p:sldId id="409" r:id="rId42"/>
    <p:sldId id="410" r:id="rId43"/>
    <p:sldId id="412" r:id="rId44"/>
    <p:sldId id="411" r:id="rId45"/>
    <p:sldId id="494" r:id="rId46"/>
    <p:sldId id="495" r:id="rId47"/>
    <p:sldId id="416" r:id="rId48"/>
    <p:sldId id="417" r:id="rId49"/>
    <p:sldId id="418" r:id="rId50"/>
    <p:sldId id="372" r:id="rId51"/>
    <p:sldId id="373" r:id="rId52"/>
    <p:sldId id="374" r:id="rId53"/>
    <p:sldId id="375" r:id="rId54"/>
    <p:sldId id="348" r:id="rId55"/>
    <p:sldId id="352" r:id="rId56"/>
    <p:sldId id="350" r:id="rId57"/>
    <p:sldId id="353" r:id="rId58"/>
    <p:sldId id="349" r:id="rId59"/>
    <p:sldId id="447" r:id="rId60"/>
    <p:sldId id="448" r:id="rId61"/>
    <p:sldId id="449" r:id="rId62"/>
    <p:sldId id="450" r:id="rId63"/>
    <p:sldId id="451" r:id="rId64"/>
    <p:sldId id="452" r:id="rId65"/>
    <p:sldId id="457" r:id="rId66"/>
    <p:sldId id="496" r:id="rId67"/>
    <p:sldId id="476" r:id="rId68"/>
    <p:sldId id="477" r:id="rId69"/>
    <p:sldId id="478" r:id="rId70"/>
    <p:sldId id="479" r:id="rId71"/>
    <p:sldId id="480" r:id="rId72"/>
    <p:sldId id="482" r:id="rId73"/>
    <p:sldId id="483" r:id="rId74"/>
    <p:sldId id="484" r:id="rId75"/>
    <p:sldId id="485" r:id="rId76"/>
    <p:sldId id="486" r:id="rId77"/>
    <p:sldId id="464" r:id="rId78"/>
    <p:sldId id="465" r:id="rId79"/>
    <p:sldId id="466" r:id="rId80"/>
    <p:sldId id="467" r:id="rId81"/>
    <p:sldId id="468" r:id="rId82"/>
    <p:sldId id="469" r:id="rId83"/>
    <p:sldId id="470" r:id="rId84"/>
    <p:sldId id="471" r:id="rId85"/>
    <p:sldId id="458" r:id="rId86"/>
    <p:sldId id="459" r:id="rId87"/>
    <p:sldId id="460" r:id="rId88"/>
    <p:sldId id="315" r:id="rId89"/>
    <p:sldId id="473" r:id="rId90"/>
    <p:sldId id="497" r:id="rId91"/>
    <p:sldId id="498" r:id="rId92"/>
    <p:sldId id="474" r:id="rId93"/>
    <p:sldId id="487" r:id="rId94"/>
    <p:sldId id="396" r:id="rId95"/>
    <p:sldId id="400" r:id="rId96"/>
    <p:sldId id="399" r:id="rId97"/>
    <p:sldId id="397" r:id="rId98"/>
    <p:sldId id="398" r:id="rId99"/>
    <p:sldId id="490" r:id="rId100"/>
    <p:sldId id="427" r:id="rId101"/>
    <p:sldId id="405" r:id="rId102"/>
    <p:sldId id="492" r:id="rId103"/>
    <p:sldId id="425" r:id="rId104"/>
    <p:sldId id="488" r:id="rId105"/>
    <p:sldId id="489" r:id="rId106"/>
    <p:sldId id="407" r:id="rId107"/>
    <p:sldId id="491" r:id="rId108"/>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4380"/>
    <p:restoredTop sz="94660"/>
  </p:normalViewPr>
  <p:slideViewPr>
    <p:cSldViewPr>
      <p:cViewPr>
        <p:scale>
          <a:sx n="154" d="100"/>
          <a:sy n="154" d="100"/>
        </p:scale>
        <p:origin x="2094" y="4938"/>
      </p:cViewPr>
      <p:guideLst>
        <p:guide orient="horz" pos="2160"/>
        <p:guide pos="2880"/>
      </p:guideLst>
    </p:cSldViewPr>
  </p:slideViewPr>
  <p:notesTextViewPr>
    <p:cViewPr>
      <p:scale>
        <a:sx n="1" d="1"/>
        <a:sy n="1" d="1"/>
      </p:scale>
      <p:origin x="0" y="0"/>
    </p:cViewPr>
  </p:notesTextViewPr>
  <p:sorterViewPr>
    <p:cViewPr>
      <p:scale>
        <a:sx n="200" d="100"/>
        <a:sy n="200" d="100"/>
      </p:scale>
      <p:origin x="0" y="8808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07" Type="http://schemas.openxmlformats.org/officeDocument/2006/relationships/slide" Target="slides/slide93.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slide" Target="slides/slide73.xml"/><Relationship Id="rId102" Type="http://schemas.openxmlformats.org/officeDocument/2006/relationships/slide" Target="slides/slide88.xml"/><Relationship Id="rId110"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slide" Target="slides/slide68.xml"/><Relationship Id="rId90" Type="http://schemas.openxmlformats.org/officeDocument/2006/relationships/slide" Target="slides/slide76.xml"/><Relationship Id="rId95" Type="http://schemas.openxmlformats.org/officeDocument/2006/relationships/slide" Target="slides/slide81.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100" Type="http://schemas.openxmlformats.org/officeDocument/2006/relationships/slide" Target="slides/slide86.xml"/><Relationship Id="rId105" Type="http://schemas.openxmlformats.org/officeDocument/2006/relationships/slide" Target="slides/slide91.xml"/><Relationship Id="rId113"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slide" Target="slides/slide79.xml"/><Relationship Id="rId98" Type="http://schemas.openxmlformats.org/officeDocument/2006/relationships/slide" Target="slides/slide8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103" Type="http://schemas.openxmlformats.org/officeDocument/2006/relationships/slide" Target="slides/slide89.xml"/><Relationship Id="rId108" Type="http://schemas.openxmlformats.org/officeDocument/2006/relationships/slide" Target="slides/slide94.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slide" Target="slides/slide77.xml"/><Relationship Id="rId96" Type="http://schemas.openxmlformats.org/officeDocument/2006/relationships/slide" Target="slides/slide82.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6" Type="http://schemas.openxmlformats.org/officeDocument/2006/relationships/slide" Target="slides/slide92.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slide" Target="slides/slide80.xml"/><Relationship Id="rId99" Type="http://schemas.openxmlformats.org/officeDocument/2006/relationships/slide" Target="slides/slide85.xml"/><Relationship Id="rId101" Type="http://schemas.openxmlformats.org/officeDocument/2006/relationships/slide" Target="slides/slide87.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109" Type="http://schemas.openxmlformats.org/officeDocument/2006/relationships/notesMaster" Target="notesMasters/notesMaster1.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04" Type="http://schemas.openxmlformats.org/officeDocument/2006/relationships/slide" Target="slides/slide90.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he-IL"/>
  <c:style val="28"/>
  <c:chart>
    <c:title>
      <c:tx>
        <c:rich>
          <a:bodyPr/>
          <a:lstStyle/>
          <a:p>
            <a:pPr>
              <a:defRPr/>
            </a:pPr>
            <a:r>
              <a:rPr lang="en-US" sz="2400" dirty="0"/>
              <a:t>Diabetes Mellitus</a:t>
            </a:r>
            <a:r>
              <a:rPr lang="en-US" sz="2400" baseline="0" dirty="0"/>
              <a:t> </a:t>
            </a:r>
            <a:r>
              <a:rPr lang="en-US" sz="2400" dirty="0"/>
              <a:t>Risk compared  Non-Smoker</a:t>
            </a:r>
          </a:p>
          <a:p>
            <a:pPr>
              <a:defRPr/>
            </a:pPr>
            <a:endParaRPr lang="en-US" dirty="0" smtClean="0"/>
          </a:p>
          <a:p>
            <a:pPr>
              <a:defRPr/>
            </a:pPr>
            <a:endParaRPr lang="en-US" dirty="0"/>
          </a:p>
          <a:p>
            <a:pPr>
              <a:defRPr/>
            </a:pPr>
            <a:r>
              <a:rPr lang="en-US" u="sng" dirty="0"/>
              <a:t>Ex-Smokers</a:t>
            </a:r>
            <a:r>
              <a:rPr lang="en-US" dirty="0"/>
              <a:t>                                             </a:t>
            </a:r>
            <a:r>
              <a:rPr lang="en-US" u="sng" dirty="0"/>
              <a:t>Smokers</a:t>
            </a:r>
          </a:p>
        </c:rich>
      </c:tx>
      <c:layout>
        <c:manualLayout>
          <c:xMode val="edge"/>
          <c:yMode val="edge"/>
          <c:x val="8.653509404421024E-2"/>
          <c:y val="0.10180387956923966"/>
        </c:manualLayout>
      </c:layout>
    </c:title>
    <c:plotArea>
      <c:layout/>
      <c:lineChart>
        <c:grouping val="standard"/>
        <c:ser>
          <c:idx val="0"/>
          <c:order val="0"/>
          <c:tx>
            <c:strRef>
              <c:f>גיליון3!$J$8</c:f>
              <c:strCache>
                <c:ptCount val="1"/>
                <c:pt idx="0">
                  <c:v>RISK RATIO</c:v>
                </c:pt>
              </c:strCache>
            </c:strRef>
          </c:tx>
          <c:dLbls>
            <c:dLbl>
              <c:idx val="0"/>
              <c:layout>
                <c:manualLayout>
                  <c:x val="-4.5282893287672772E-2"/>
                  <c:y val="-5.0600825032507062E-2"/>
                </c:manualLayout>
              </c:layout>
              <c:showVal val="1"/>
            </c:dLbl>
            <c:dLbl>
              <c:idx val="1"/>
              <c:layout>
                <c:manualLayout>
                  <c:x val="-3.6897172308474176E-2"/>
                  <c:y val="-5.5660907535757809E-2"/>
                </c:manualLayout>
              </c:layout>
              <c:showVal val="1"/>
            </c:dLbl>
            <c:dLbl>
              <c:idx val="2"/>
              <c:layout>
                <c:manualLayout>
                  <c:x val="-4.8637181679352215E-2"/>
                  <c:y val="-4.8070783780881692E-2"/>
                </c:manualLayout>
              </c:layout>
              <c:showVal val="1"/>
            </c:dLbl>
            <c:dLbl>
              <c:idx val="7"/>
              <c:layout/>
              <c:tx>
                <c:rich>
                  <a:bodyPr/>
                  <a:lstStyle/>
                  <a:p>
                    <a:r>
                      <a:rPr lang="en-US" smtClean="0"/>
                      <a:t>2.13</a:t>
                    </a:r>
                    <a:r>
                      <a:rPr lang="en-US" sz="2000" smtClean="0">
                        <a:solidFill>
                          <a:schemeClr val="tx2">
                            <a:lumMod val="60000"/>
                            <a:lumOff val="40000"/>
                          </a:schemeClr>
                        </a:solidFill>
                      </a:rPr>
                      <a:t>*</a:t>
                    </a:r>
                    <a:endParaRPr lang="en-US" dirty="0">
                      <a:solidFill>
                        <a:schemeClr val="tx2">
                          <a:lumMod val="60000"/>
                          <a:lumOff val="40000"/>
                        </a:schemeClr>
                      </a:solidFill>
                    </a:endParaRPr>
                  </a:p>
                </c:rich>
              </c:tx>
              <c:showVal val="1"/>
            </c:dLbl>
            <c:txPr>
              <a:bodyPr/>
              <a:lstStyle/>
              <a:p>
                <a:pPr>
                  <a:defRPr sz="1800" b="1"/>
                </a:pPr>
                <a:endParaRPr lang="he-IL"/>
              </a:p>
            </c:txPr>
            <c:showVal val="1"/>
          </c:dLbls>
          <c:cat>
            <c:strRef>
              <c:f>גיליון3!$I$9:$I$16</c:f>
              <c:strCache>
                <c:ptCount val="8"/>
                <c:pt idx="0">
                  <c:v>10</c:v>
                </c:pt>
                <c:pt idx="1">
                  <c:v>10-20</c:v>
                </c:pt>
                <c:pt idx="2">
                  <c:v>20</c:v>
                </c:pt>
                <c:pt idx="5">
                  <c:v>6</c:v>
                </c:pt>
                <c:pt idx="6">
                  <c:v>4</c:v>
                </c:pt>
                <c:pt idx="7">
                  <c:v>2</c:v>
                </c:pt>
              </c:strCache>
            </c:strRef>
          </c:cat>
          <c:val>
            <c:numRef>
              <c:f>גיליון3!$J$9:$J$16</c:f>
              <c:numCache>
                <c:formatCode>General</c:formatCode>
                <c:ptCount val="8"/>
                <c:pt idx="0">
                  <c:v>1.23</c:v>
                </c:pt>
                <c:pt idx="1">
                  <c:v>1.6</c:v>
                </c:pt>
                <c:pt idx="2">
                  <c:v>1.7500000000000011</c:v>
                </c:pt>
                <c:pt idx="5">
                  <c:v>0.95000000000000062</c:v>
                </c:pt>
                <c:pt idx="6">
                  <c:v>1.44</c:v>
                </c:pt>
                <c:pt idx="7">
                  <c:v>2.13</c:v>
                </c:pt>
              </c:numCache>
            </c:numRef>
          </c:val>
        </c:ser>
        <c:hiLowLines/>
        <c:marker val="1"/>
        <c:axId val="64957440"/>
        <c:axId val="65032960"/>
      </c:lineChart>
      <c:catAx>
        <c:axId val="64957440"/>
        <c:scaling>
          <c:orientation val="maxMin"/>
        </c:scaling>
        <c:axPos val="b"/>
        <c:majorTickMark val="none"/>
        <c:tickLblPos val="nextTo"/>
        <c:txPr>
          <a:bodyPr/>
          <a:lstStyle/>
          <a:p>
            <a:pPr>
              <a:defRPr sz="1800" b="1"/>
            </a:pPr>
            <a:endParaRPr lang="he-IL"/>
          </a:p>
        </c:txPr>
        <c:crossAx val="65032960"/>
        <c:crosses val="autoZero"/>
        <c:auto val="1"/>
        <c:lblAlgn val="ctr"/>
        <c:lblOffset val="100"/>
      </c:catAx>
      <c:valAx>
        <c:axId val="65032960"/>
        <c:scaling>
          <c:orientation val="minMax"/>
        </c:scaling>
        <c:axPos val="r"/>
        <c:title>
          <c:tx>
            <c:rich>
              <a:bodyPr/>
              <a:lstStyle/>
              <a:p>
                <a:pPr>
                  <a:defRPr/>
                </a:pPr>
                <a:r>
                  <a:rPr lang="en-US"/>
                  <a:t>RISK RATIO</a:t>
                </a:r>
                <a:endParaRPr lang="he-IL"/>
              </a:p>
            </c:rich>
          </c:tx>
          <c:layout/>
        </c:title>
        <c:numFmt formatCode="General" sourceLinked="1"/>
        <c:tickLblPos val="nextTo"/>
        <c:txPr>
          <a:bodyPr/>
          <a:lstStyle/>
          <a:p>
            <a:pPr>
              <a:defRPr sz="1400" b="1"/>
            </a:pPr>
            <a:endParaRPr lang="he-IL"/>
          </a:p>
        </c:txPr>
        <c:crossAx val="64957440"/>
        <c:crosses val="autoZero"/>
        <c:crossBetween val="between"/>
      </c:valAx>
      <c:spPr>
        <a:scene3d>
          <a:camera prst="orthographicFront"/>
          <a:lightRig rig="threePt" dir="t"/>
        </a:scene3d>
        <a:sp3d>
          <a:bevelT w="114300" prst="artDeco"/>
        </a:sp3d>
      </c:spPr>
    </c:plotArea>
    <c:plotVisOnly val="1"/>
    <c:dispBlanksAs val="gap"/>
  </c:chart>
  <c:spPr>
    <a:noFill/>
    <a:ln>
      <a:noFill/>
    </a:ln>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1A9D0C9-1E5C-477D-9CF2-768E02DE7323}" type="datetimeFigureOut">
              <a:rPr lang="he-IL" smtClean="0"/>
              <a:pPr/>
              <a:t>כ"ג/שבט/תשע"ה</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2201748-A1BD-41AA-99A8-2E41EDF9779C}" type="slidenum">
              <a:rPr lang="he-IL" smtClean="0"/>
              <a:pPr/>
              <a:t>‹#›</a:t>
            </a:fld>
            <a:endParaRPr lang="he-IL"/>
          </a:p>
        </p:txBody>
      </p:sp>
    </p:spTree>
    <p:extLst>
      <p:ext uri="{BB962C8B-B14F-4D97-AF65-F5344CB8AC3E}">
        <p14:creationId xmlns="" xmlns:p14="http://schemas.microsoft.com/office/powerpoint/2010/main" val="117830954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9A71EF-ED5F-45CF-B6F8-B62CA7C09CEF}" type="slidenum">
              <a:rPr lang="ja-JP" altLang="en-US">
                <a:solidFill>
                  <a:prstClr val="black"/>
                </a:solidFill>
              </a:rPr>
              <a:pPr/>
              <a:t>7</a:t>
            </a:fld>
            <a:endParaRPr lang="en-US" altLang="ja-JP" dirty="0">
              <a:solidFill>
                <a:prstClr val="black"/>
              </a:solidFill>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ltLang="ja-JP" dirty="0"/>
              <a:t>The Cancer Prevention Study I, a study of the largest number of subjects followed, reported a significant dose-response relation between smoking and risk of diabetes mellitus among middle-aged men and women.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l" rtl="0"/>
            <a:r>
              <a:rPr lang="en-US" sz="1200" kern="1200" baseline="0" dirty="0" smtClean="0">
                <a:solidFill>
                  <a:schemeClr val="tx1"/>
                </a:solidFill>
                <a:latin typeface="+mn-lt"/>
                <a:ea typeface="+mn-ea"/>
                <a:cs typeface="+mn-cs"/>
              </a:rPr>
              <a:t>Adults who quit smoking between baseline and visit 2 had significantly lower body weight, smaller waist circumference, lower HDL cholesterol</a:t>
            </a:r>
          </a:p>
          <a:p>
            <a:pPr algn="l" rtl="0"/>
            <a:r>
              <a:rPr lang="en-US" sz="1200" kern="1200" baseline="0" dirty="0" smtClean="0">
                <a:solidFill>
                  <a:schemeClr val="tx1"/>
                </a:solidFill>
                <a:latin typeface="+mn-lt"/>
                <a:ea typeface="+mn-ea"/>
                <a:cs typeface="+mn-cs"/>
              </a:rPr>
              <a:t>level, higher triglyceride level, lower blood pressure, and higher leukocyte count at baseline than their counterparts who never smoked. </a:t>
            </a:r>
          </a:p>
          <a:p>
            <a:pPr algn="l" rtl="0"/>
            <a:endParaRPr lang="en-US" sz="1200" kern="1200" baseline="0" dirty="0" smtClean="0">
              <a:solidFill>
                <a:schemeClr val="tx1"/>
              </a:solidFill>
              <a:latin typeface="+mn-lt"/>
              <a:ea typeface="+mn-ea"/>
              <a:cs typeface="+mn-cs"/>
            </a:endParaRPr>
          </a:p>
          <a:p>
            <a:pPr algn="l" rtl="0"/>
            <a:r>
              <a:rPr lang="en-US" sz="1200" kern="1200" baseline="0" dirty="0" smtClean="0">
                <a:solidFill>
                  <a:schemeClr val="tx1"/>
                </a:solidFill>
                <a:latin typeface="+mn-lt"/>
                <a:ea typeface="+mn-ea"/>
                <a:cs typeface="+mn-cs"/>
              </a:rPr>
              <a:t>Prospectively, these new quitters, compared with persons who never smoked, had more significant increases in weight, waist circumference, and fasting glucose level.</a:t>
            </a:r>
          </a:p>
          <a:p>
            <a:pPr algn="l" rtl="0"/>
            <a:endParaRPr lang="en-US" sz="1200" kern="1200" baseline="0" dirty="0" smtClean="0">
              <a:solidFill>
                <a:schemeClr val="tx1"/>
              </a:solidFill>
              <a:latin typeface="+mn-lt"/>
              <a:ea typeface="+mn-ea"/>
              <a:cs typeface="+mn-cs"/>
            </a:endParaRPr>
          </a:p>
          <a:p>
            <a:pPr algn="l" rtl="0"/>
            <a:r>
              <a:rPr lang="en-US" sz="1200" kern="1200" baseline="0" dirty="0" smtClean="0">
                <a:solidFill>
                  <a:schemeClr val="tx1"/>
                </a:solidFill>
                <a:latin typeface="+mn-lt"/>
                <a:ea typeface="+mn-ea"/>
                <a:cs typeface="+mn-cs"/>
              </a:rPr>
              <a:t>Long term effect was measured by </a:t>
            </a:r>
            <a:r>
              <a:rPr lang="en-US" sz="1200" kern="1200" baseline="0" dirty="0" err="1" smtClean="0">
                <a:solidFill>
                  <a:schemeClr val="tx1"/>
                </a:solidFill>
                <a:latin typeface="+mn-lt"/>
                <a:ea typeface="+mn-ea"/>
                <a:cs typeface="+mn-cs"/>
              </a:rPr>
              <a:t>ohonecall</a:t>
            </a:r>
            <a:r>
              <a:rPr lang="en-US" sz="1200" kern="1200" baseline="0" dirty="0" smtClean="0">
                <a:solidFill>
                  <a:schemeClr val="tx1"/>
                </a:solidFill>
                <a:latin typeface="+mn-lt"/>
                <a:ea typeface="+mn-ea"/>
                <a:cs typeface="+mn-cs"/>
              </a:rPr>
              <a:t> interview </a:t>
            </a:r>
            <a:r>
              <a:rPr lang="en-US" sz="1200" kern="1200" baseline="0" dirty="0" err="1" smtClean="0">
                <a:solidFill>
                  <a:schemeClr val="tx1"/>
                </a:solidFill>
                <a:latin typeface="+mn-lt"/>
                <a:ea typeface="+mn-ea"/>
                <a:cs typeface="+mn-cs"/>
              </a:rPr>
              <a:t>upto</a:t>
            </a:r>
            <a:r>
              <a:rPr lang="en-US" sz="1200" kern="1200" baseline="0" dirty="0" smtClean="0">
                <a:solidFill>
                  <a:schemeClr val="tx1"/>
                </a:solidFill>
                <a:latin typeface="+mn-lt"/>
                <a:ea typeface="+mn-ea"/>
                <a:cs typeface="+mn-cs"/>
              </a:rPr>
              <a:t> 2004 and only cessation in the last 3 years of the first 9 years follow up was related to increase in diabetes</a:t>
            </a:r>
          </a:p>
          <a:p>
            <a:pPr algn="l" rtl="0"/>
            <a:r>
              <a:rPr lang="en-US" sz="1200" i="1" kern="1200" baseline="0" dirty="0" smtClean="0">
                <a:solidFill>
                  <a:schemeClr val="tx1"/>
                </a:solidFill>
                <a:latin typeface="+mn-lt"/>
                <a:ea typeface="+mn-ea"/>
                <a:cs typeface="+mn-cs"/>
              </a:rPr>
              <a:t>From :</a:t>
            </a:r>
          </a:p>
          <a:p>
            <a:pPr algn="l" rtl="0"/>
            <a:r>
              <a:rPr lang="en-US" sz="1200" i="1" kern="1200" baseline="0" dirty="0" smtClean="0">
                <a:solidFill>
                  <a:schemeClr val="tx1"/>
                </a:solidFill>
                <a:latin typeface="+mn-lt"/>
                <a:ea typeface="+mn-ea"/>
                <a:cs typeface="+mn-cs"/>
              </a:rPr>
              <a:t>Ann Intern Med. 2010;152:10-17</a:t>
            </a:r>
            <a:endParaRPr lang="he-IL" dirty="0"/>
          </a:p>
        </p:txBody>
      </p:sp>
      <p:sp>
        <p:nvSpPr>
          <p:cNvPr id="4" name="מציין מיקום של מספר שקופית 3"/>
          <p:cNvSpPr>
            <a:spLocks noGrp="1"/>
          </p:cNvSpPr>
          <p:nvPr>
            <p:ph type="sldNum" sz="quarter" idx="10"/>
          </p:nvPr>
        </p:nvSpPr>
        <p:spPr/>
        <p:txBody>
          <a:bodyPr/>
          <a:lstStyle/>
          <a:p>
            <a:fld id="{D7DC0FE3-9FE4-4A04-BA58-4ED97A31BAAA}" type="slidenum">
              <a:rPr lang="he-IL" smtClean="0">
                <a:solidFill>
                  <a:prstClr val="black"/>
                </a:solidFill>
              </a:rPr>
              <a:pPr/>
              <a:t>61</a:t>
            </a:fld>
            <a:endParaRPr lang="he-IL">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l" rtl="0"/>
            <a:r>
              <a:rPr lang="en-US" sz="1200" kern="1200" baseline="0" dirty="0" smtClean="0">
                <a:solidFill>
                  <a:schemeClr val="tx1"/>
                </a:solidFill>
                <a:latin typeface="+mn-lt"/>
                <a:ea typeface="+mn-ea"/>
                <a:cs typeface="+mn-cs"/>
              </a:rPr>
              <a:t>Risk factors for DM among new Quitters were – for men age 60 years or older at visit 2, smoked 20 or more cigarettes per day before quitting, and gained more than 4 kg between baseline and visit 2  (hazard ratio, </a:t>
            </a:r>
            <a:r>
              <a:rPr lang="pl-PL" sz="1200" kern="1200" baseline="0" dirty="0" smtClean="0">
                <a:solidFill>
                  <a:schemeClr val="tx1"/>
                </a:solidFill>
                <a:latin typeface="+mn-lt"/>
                <a:ea typeface="+mn-ea"/>
                <a:cs typeface="+mn-cs"/>
              </a:rPr>
              <a:t>3.44 [CI, 1.07 to 11.04])</a:t>
            </a:r>
            <a:r>
              <a:rPr lang="en-US" sz="1200" kern="1200" baseline="0" dirty="0" smtClean="0">
                <a:solidFill>
                  <a:schemeClr val="tx1"/>
                </a:solidFill>
                <a:latin typeface="+mn-lt"/>
                <a:ea typeface="+mn-ea"/>
                <a:cs typeface="+mn-cs"/>
              </a:rPr>
              <a:t> , and for women new quitters, those who smoked fewer than 20 cigarettes per day before quitting but gained more than 4 kg between baseline and visit 2 had the highest diabetes risk </a:t>
            </a:r>
            <a:r>
              <a:rPr lang="pl-PL" sz="1200" kern="1200" baseline="0" dirty="0" smtClean="0">
                <a:solidFill>
                  <a:schemeClr val="tx1"/>
                </a:solidFill>
                <a:latin typeface="+mn-lt"/>
                <a:ea typeface="+mn-ea"/>
                <a:cs typeface="+mn-cs"/>
              </a:rPr>
              <a:t>(hazard ratio, 2.69 [CI, 1.25 to 5.79]).</a:t>
            </a:r>
            <a:endParaRPr lang="en-US" sz="1200" kern="1200" baseline="0" dirty="0" smtClean="0">
              <a:solidFill>
                <a:schemeClr val="tx1"/>
              </a:solidFill>
              <a:latin typeface="+mn-lt"/>
              <a:ea typeface="+mn-ea"/>
              <a:cs typeface="+mn-cs"/>
            </a:endParaRPr>
          </a:p>
          <a:p>
            <a:pPr algn="l" rtl="0"/>
            <a:endParaRPr lang="en-US" sz="1200" kern="1200" baseline="0" dirty="0" smtClean="0">
              <a:solidFill>
                <a:schemeClr val="tx1"/>
              </a:solidFill>
              <a:latin typeface="+mn-lt"/>
              <a:ea typeface="+mn-ea"/>
              <a:cs typeface="+mn-cs"/>
            </a:endParaRPr>
          </a:p>
          <a:p>
            <a:pPr algn="l" rtl="0"/>
            <a:r>
              <a:rPr lang="en-US" sz="1200" kern="1200" baseline="0" dirty="0" smtClean="0">
                <a:solidFill>
                  <a:schemeClr val="tx1"/>
                </a:solidFill>
                <a:latin typeface="+mn-lt"/>
                <a:ea typeface="+mn-ea"/>
                <a:cs typeface="+mn-cs"/>
              </a:rPr>
              <a:t>The highest diabetes risk in quitters occurred during the first 3 years after quitting (hazard ratio, 1.89 [CI, 1.26 to 2.82]), then gradually decreased until no excess risk was seen at 12 years.</a:t>
            </a:r>
          </a:p>
          <a:p>
            <a:pPr algn="l" rtl="0"/>
            <a:endParaRPr lang="en-US" sz="1200" i="1" kern="1200" baseline="0" dirty="0" smtClean="0">
              <a:solidFill>
                <a:schemeClr val="tx1"/>
              </a:solidFill>
              <a:latin typeface="+mn-lt"/>
              <a:ea typeface="+mn-ea"/>
              <a:cs typeface="+mn-cs"/>
            </a:endParaRPr>
          </a:p>
          <a:p>
            <a:pPr algn="l" rtl="0"/>
            <a:r>
              <a:rPr lang="en-US" sz="1200" i="1" kern="1200" baseline="0" dirty="0" smtClean="0">
                <a:solidFill>
                  <a:schemeClr val="tx1"/>
                </a:solidFill>
                <a:latin typeface="+mn-lt"/>
                <a:ea typeface="+mn-ea"/>
                <a:cs typeface="+mn-cs"/>
              </a:rPr>
              <a:t>From :</a:t>
            </a:r>
          </a:p>
          <a:p>
            <a:pPr algn="l" rtl="0"/>
            <a:r>
              <a:rPr lang="en-US" sz="1200" i="1" kern="1200" baseline="0" dirty="0" smtClean="0">
                <a:solidFill>
                  <a:schemeClr val="tx1"/>
                </a:solidFill>
                <a:latin typeface="+mn-lt"/>
                <a:ea typeface="+mn-ea"/>
                <a:cs typeface="+mn-cs"/>
              </a:rPr>
              <a:t>Ann Intern Med. 2010;152:10-17</a:t>
            </a:r>
            <a:endParaRPr lang="he-IL" dirty="0" smtClean="0"/>
          </a:p>
          <a:p>
            <a:pPr algn="l" rtl="0"/>
            <a:endParaRPr lang="he-IL" dirty="0"/>
          </a:p>
        </p:txBody>
      </p:sp>
      <p:sp>
        <p:nvSpPr>
          <p:cNvPr id="4" name="מציין מיקום של מספר שקופית 3"/>
          <p:cNvSpPr>
            <a:spLocks noGrp="1"/>
          </p:cNvSpPr>
          <p:nvPr>
            <p:ph type="sldNum" sz="quarter" idx="10"/>
          </p:nvPr>
        </p:nvSpPr>
        <p:spPr/>
        <p:txBody>
          <a:bodyPr/>
          <a:lstStyle/>
          <a:p>
            <a:fld id="{D7DC0FE3-9FE4-4A04-BA58-4ED97A31BAAA}" type="slidenum">
              <a:rPr lang="he-IL" smtClean="0">
                <a:solidFill>
                  <a:prstClr val="black"/>
                </a:solidFill>
              </a:rPr>
              <a:pPr/>
              <a:t>62</a:t>
            </a:fld>
            <a:endParaRPr lang="he-IL">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98EEC3-7AB7-4875-AA55-98DCC0AA1308}" type="slidenum">
              <a:rPr lang="ja-JP" altLang="en-US">
                <a:solidFill>
                  <a:prstClr val="black"/>
                </a:solidFill>
              </a:rPr>
              <a:pPr/>
              <a:t>13</a:t>
            </a:fld>
            <a:endParaRPr lang="en-US" altLang="ja-JP">
              <a:solidFill>
                <a:prstClr val="black"/>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altLang="ja-JP"/>
              <a:t>A causal relation between smoking and type-2 diabetes mellitus is plausible, for several reasons. Smoking increases oxidative stress, which has been implicated in the causation of diabetes mellitus.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pitchFamily="34" charset="0"/>
              </a:defRPr>
            </a:lvl1pPr>
            <a:lvl2pPr marL="742950" indent="-285750">
              <a:defRPr sz="1200">
                <a:solidFill>
                  <a:schemeClr val="tx1"/>
                </a:solidFill>
                <a:latin typeface="Times New Roman" pitchFamily="18" charset="0"/>
                <a:cs typeface="Arial" pitchFamily="34" charset="0"/>
              </a:defRPr>
            </a:lvl2pPr>
            <a:lvl3pPr marL="1143000" indent="-228600">
              <a:defRPr sz="1200">
                <a:solidFill>
                  <a:schemeClr val="tx1"/>
                </a:solidFill>
                <a:latin typeface="Times New Roman" pitchFamily="18" charset="0"/>
                <a:cs typeface="Arial" pitchFamily="34" charset="0"/>
              </a:defRPr>
            </a:lvl3pPr>
            <a:lvl4pPr marL="1600200" indent="-228600">
              <a:defRPr sz="1200">
                <a:solidFill>
                  <a:schemeClr val="tx1"/>
                </a:solidFill>
                <a:latin typeface="Times New Roman" pitchFamily="18" charset="0"/>
                <a:cs typeface="Arial" pitchFamily="34" charset="0"/>
              </a:defRPr>
            </a:lvl4pPr>
            <a:lvl5pPr marL="2057400" indent="-228600">
              <a:defRPr sz="1200">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pitchFamily="34" charset="0"/>
              </a:defRPr>
            </a:lvl9pPr>
          </a:lstStyle>
          <a:p>
            <a:fld id="{3C5EA74E-A618-484B-BA05-8B0AC789341E}" type="slidenum">
              <a:rPr lang="he-IL" altLang="he-IL" smtClean="0">
                <a:solidFill>
                  <a:prstClr val="black"/>
                </a:solidFill>
                <a:cs typeface="Times New Roman" pitchFamily="18" charset="0"/>
              </a:rPr>
              <a:pPr/>
              <a:t>47</a:t>
            </a:fld>
            <a:endParaRPr lang="en-US" altLang="he-IL" smtClean="0">
              <a:solidFill>
                <a:prstClr val="black"/>
              </a:solidFill>
              <a:cs typeface="Times New Roman" pitchFamily="18" charset="0"/>
            </a:endParaRPr>
          </a:p>
        </p:txBody>
      </p:sp>
      <p:sp>
        <p:nvSpPr>
          <p:cNvPr id="151555" name="Rectangle 2"/>
          <p:cNvSpPr>
            <a:spLocks noGrp="1" noRot="1" noChangeAspect="1" noChangeArrowheads="1" noTextEdit="1"/>
          </p:cNvSpPr>
          <p:nvPr>
            <p:ph type="sldImg"/>
          </p:nvPr>
        </p:nvSpPr>
        <p:spPr>
          <a:solidFill>
            <a:srgbClr val="FFFFFF"/>
          </a:solidFill>
          <a:ln/>
        </p:spPr>
      </p:sp>
      <p:sp>
        <p:nvSpPr>
          <p:cNvPr id="151556" name="Rectangle 3"/>
          <p:cNvSpPr>
            <a:spLocks noGrp="1" noChangeArrowheads="1"/>
          </p:cNvSpPr>
          <p:nvPr>
            <p:ph type="body" idx="1"/>
          </p:nvPr>
        </p:nvSpPr>
        <p:spPr>
          <a:solidFill>
            <a:srgbClr val="FFFFFF"/>
          </a:solidFill>
          <a:ln>
            <a:solidFill>
              <a:srgbClr val="000000"/>
            </a:solidFill>
          </a:ln>
        </p:spPr>
        <p:txBody>
          <a:bodyPr/>
          <a:lstStyle/>
          <a:p>
            <a:pPr eaLnBrk="1" hangingPunct="1">
              <a:buFontTx/>
              <a:buChar char="•"/>
            </a:pPr>
            <a:r>
              <a:rPr lang="en-US" altLang="he-IL" smtClean="0"/>
              <a:t>Tobacco and alcohol use have been shown to be risk factors for foot ulcers and lower extremity amputations in persons without diabetes.  Because patients with diabetes have been excluded from these important studies, it is assumed that there is similar pathophysiology in both persons with and without diabetes.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en-US" sz="1200" kern="1200" baseline="0" dirty="0" err="1" smtClean="0">
                <a:solidFill>
                  <a:schemeClr val="tx1"/>
                </a:solidFill>
                <a:latin typeface="+mn-lt"/>
                <a:ea typeface="+mn-ea"/>
                <a:cs typeface="+mn-cs"/>
              </a:rPr>
              <a:t>Eur</a:t>
            </a:r>
            <a:r>
              <a:rPr lang="en-US" sz="1200" kern="1200" baseline="0" dirty="0" smtClean="0">
                <a:solidFill>
                  <a:schemeClr val="tx1"/>
                </a:solidFill>
                <a:latin typeface="+mn-lt"/>
                <a:ea typeface="+mn-ea"/>
                <a:cs typeface="+mn-cs"/>
              </a:rPr>
              <a:t> J </a:t>
            </a:r>
            <a:r>
              <a:rPr lang="en-US" sz="1200" kern="1200" baseline="0" dirty="0" err="1" smtClean="0">
                <a:solidFill>
                  <a:schemeClr val="tx1"/>
                </a:solidFill>
                <a:latin typeface="+mn-lt"/>
                <a:ea typeface="+mn-ea"/>
                <a:cs typeface="+mn-cs"/>
              </a:rPr>
              <a:t>Cardiovasc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Prev</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Rehabil</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14:244–249 c 2007 The European Society of Cardiology</a:t>
            </a:r>
            <a:endParaRPr lang="he-IL" dirty="0" smtClean="0"/>
          </a:p>
          <a:p>
            <a:endParaRPr lang="he-IL" dirty="0"/>
          </a:p>
        </p:txBody>
      </p:sp>
      <p:sp>
        <p:nvSpPr>
          <p:cNvPr id="4" name="מציין מיקום של מספר שקופית 3"/>
          <p:cNvSpPr>
            <a:spLocks noGrp="1"/>
          </p:cNvSpPr>
          <p:nvPr>
            <p:ph type="sldNum" sz="quarter" idx="10"/>
          </p:nvPr>
        </p:nvSpPr>
        <p:spPr/>
        <p:txBody>
          <a:bodyPr/>
          <a:lstStyle/>
          <a:p>
            <a:fld id="{D7DC0FE3-9FE4-4A04-BA58-4ED97A31BAAA}" type="slidenum">
              <a:rPr lang="he-IL" smtClean="0">
                <a:solidFill>
                  <a:prstClr val="black"/>
                </a:solidFill>
              </a:rPr>
              <a:pPr/>
              <a:t>55</a:t>
            </a:fld>
            <a:endParaRPr lang="he-IL">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l" rtl="0"/>
            <a:r>
              <a:rPr lang="en-US" sz="1200" kern="1200" baseline="0" dirty="0" smtClean="0">
                <a:solidFill>
                  <a:schemeClr val="tx1"/>
                </a:solidFill>
                <a:latin typeface="+mn-lt"/>
                <a:ea typeface="+mn-ea"/>
                <a:cs typeface="+mn-cs"/>
              </a:rPr>
              <a:t>Table 1 shows good enough demographic and clinical characteristics which are similar or statistically different but with small effective difference  between the compared groups. </a:t>
            </a:r>
          </a:p>
          <a:p>
            <a:pPr algn="l" rtl="0"/>
            <a:endParaRPr lang="he-IL" sz="1200" kern="1200" baseline="0" dirty="0" smtClean="0">
              <a:solidFill>
                <a:schemeClr val="tx1"/>
              </a:solidFill>
              <a:latin typeface="+mn-lt"/>
              <a:ea typeface="+mn-ea"/>
              <a:cs typeface="+mn-cs"/>
            </a:endParaRPr>
          </a:p>
          <a:p>
            <a:pPr algn="l" rtl="0"/>
            <a:r>
              <a:rPr lang="en-US" sz="1200" kern="1200" baseline="0" dirty="0" smtClean="0">
                <a:solidFill>
                  <a:schemeClr val="tx1"/>
                </a:solidFill>
                <a:latin typeface="+mn-lt"/>
                <a:ea typeface="+mn-ea"/>
                <a:cs typeface="+mn-cs"/>
              </a:rPr>
              <a:t>From :</a:t>
            </a:r>
            <a:endParaRPr lang="he-IL" sz="1200" kern="1200" baseline="0" dirty="0" smtClean="0">
              <a:solidFill>
                <a:schemeClr val="tx1"/>
              </a:solidFill>
              <a:latin typeface="+mn-lt"/>
              <a:ea typeface="+mn-ea"/>
              <a:cs typeface="+mn-cs"/>
            </a:endParaRPr>
          </a:p>
          <a:p>
            <a:pPr algn="l" rtl="0"/>
            <a:r>
              <a:rPr lang="en-US" sz="1200" kern="1200" baseline="0" dirty="0" err="1" smtClean="0">
                <a:solidFill>
                  <a:schemeClr val="tx1"/>
                </a:solidFill>
                <a:latin typeface="+mn-lt"/>
                <a:ea typeface="+mn-ea"/>
                <a:cs typeface="+mn-cs"/>
              </a:rPr>
              <a:t>Eur</a:t>
            </a:r>
            <a:r>
              <a:rPr lang="en-US" sz="1200" kern="1200" baseline="0" dirty="0" smtClean="0">
                <a:solidFill>
                  <a:schemeClr val="tx1"/>
                </a:solidFill>
                <a:latin typeface="+mn-lt"/>
                <a:ea typeface="+mn-ea"/>
                <a:cs typeface="+mn-cs"/>
              </a:rPr>
              <a:t> J </a:t>
            </a:r>
            <a:r>
              <a:rPr lang="en-US" sz="1200" kern="1200" baseline="0" dirty="0" err="1" smtClean="0">
                <a:solidFill>
                  <a:schemeClr val="tx1"/>
                </a:solidFill>
                <a:latin typeface="+mn-lt"/>
                <a:ea typeface="+mn-ea"/>
                <a:cs typeface="+mn-cs"/>
              </a:rPr>
              <a:t>Cardiovasc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Prev</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Rehabil</a:t>
            </a:r>
            <a:endParaRPr lang="en-US" sz="1200" kern="1200" baseline="0" dirty="0" smtClean="0">
              <a:solidFill>
                <a:schemeClr val="tx1"/>
              </a:solidFill>
              <a:latin typeface="+mn-lt"/>
              <a:ea typeface="+mn-ea"/>
              <a:cs typeface="+mn-cs"/>
            </a:endParaRPr>
          </a:p>
          <a:p>
            <a:pPr algn="l" rtl="0"/>
            <a:r>
              <a:rPr lang="en-US" sz="1200" kern="1200" baseline="0" dirty="0" smtClean="0">
                <a:solidFill>
                  <a:schemeClr val="tx1"/>
                </a:solidFill>
                <a:latin typeface="+mn-lt"/>
                <a:ea typeface="+mn-ea"/>
                <a:cs typeface="+mn-cs"/>
              </a:rPr>
              <a:t>14:244–249 c 2007 The European Society of Cardiology</a:t>
            </a:r>
            <a:endParaRPr lang="he-IL" dirty="0" smtClean="0"/>
          </a:p>
          <a:p>
            <a:pPr algn="l" rtl="0"/>
            <a:endParaRPr lang="he-IL" dirty="0" smtClean="0"/>
          </a:p>
          <a:p>
            <a:pPr algn="l" rtl="0"/>
            <a:endParaRPr lang="he-IL" dirty="0"/>
          </a:p>
        </p:txBody>
      </p:sp>
      <p:sp>
        <p:nvSpPr>
          <p:cNvPr id="4" name="מציין מיקום של מספר שקופית 3"/>
          <p:cNvSpPr>
            <a:spLocks noGrp="1"/>
          </p:cNvSpPr>
          <p:nvPr>
            <p:ph type="sldNum" sz="quarter" idx="10"/>
          </p:nvPr>
        </p:nvSpPr>
        <p:spPr/>
        <p:txBody>
          <a:bodyPr/>
          <a:lstStyle/>
          <a:p>
            <a:fld id="{D7DC0FE3-9FE4-4A04-BA58-4ED97A31BAAA}" type="slidenum">
              <a:rPr lang="he-IL" smtClean="0">
                <a:solidFill>
                  <a:prstClr val="black"/>
                </a:solidFill>
              </a:rPr>
              <a:pPr/>
              <a:t>56</a:t>
            </a:fld>
            <a:endParaRPr lang="he-IL">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l" rtl="0"/>
            <a:r>
              <a:rPr lang="en-US" sz="1200" kern="1200" baseline="0" dirty="0" smtClean="0">
                <a:solidFill>
                  <a:schemeClr val="tx1"/>
                </a:solidFill>
                <a:latin typeface="+mn-lt"/>
                <a:ea typeface="+mn-ea"/>
                <a:cs typeface="+mn-cs"/>
              </a:rPr>
              <a:t>Risk ratio were higher when baseline fasting glucose level was over 100 and BMI over 23 but multivariate analysis did not show any effect of controlling for blood pressure and cholesterol level together with other covariates already controlled for.</a:t>
            </a:r>
          </a:p>
          <a:p>
            <a:pPr algn="l" rtl="0"/>
            <a:endParaRPr lang="en-US" sz="1200" kern="1200" baseline="0" dirty="0" smtClean="0">
              <a:solidFill>
                <a:schemeClr val="tx1"/>
              </a:solidFill>
              <a:latin typeface="+mn-lt"/>
              <a:ea typeface="+mn-ea"/>
              <a:cs typeface="+mn-cs"/>
            </a:endParaRPr>
          </a:p>
          <a:p>
            <a:pPr algn="l" rtl="0"/>
            <a:r>
              <a:rPr lang="en-US" sz="1200" kern="1200" baseline="0" dirty="0" smtClean="0">
                <a:solidFill>
                  <a:schemeClr val="tx1"/>
                </a:solidFill>
                <a:latin typeface="+mn-lt"/>
                <a:ea typeface="+mn-ea"/>
                <a:cs typeface="+mn-cs"/>
              </a:rPr>
              <a:t>From :</a:t>
            </a:r>
          </a:p>
          <a:p>
            <a:pPr algn="l" rtl="0"/>
            <a:r>
              <a:rPr lang="en-US" sz="1200" kern="1200" baseline="0" dirty="0" err="1" smtClean="0">
                <a:solidFill>
                  <a:schemeClr val="tx1"/>
                </a:solidFill>
                <a:latin typeface="+mn-lt"/>
                <a:ea typeface="+mn-ea"/>
                <a:cs typeface="+mn-cs"/>
              </a:rPr>
              <a:t>Eur</a:t>
            </a:r>
            <a:r>
              <a:rPr lang="en-US" sz="1200" kern="1200" baseline="0" dirty="0" smtClean="0">
                <a:solidFill>
                  <a:schemeClr val="tx1"/>
                </a:solidFill>
                <a:latin typeface="+mn-lt"/>
                <a:ea typeface="+mn-ea"/>
                <a:cs typeface="+mn-cs"/>
              </a:rPr>
              <a:t> J </a:t>
            </a:r>
            <a:r>
              <a:rPr lang="en-US" sz="1200" kern="1200" baseline="0" dirty="0" err="1" smtClean="0">
                <a:solidFill>
                  <a:schemeClr val="tx1"/>
                </a:solidFill>
                <a:latin typeface="+mn-lt"/>
                <a:ea typeface="+mn-ea"/>
                <a:cs typeface="+mn-cs"/>
              </a:rPr>
              <a:t>Cardiovasc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Prev</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Rehabil</a:t>
            </a:r>
            <a:endParaRPr lang="en-US" sz="1200" kern="1200" baseline="0" dirty="0" smtClean="0">
              <a:solidFill>
                <a:schemeClr val="tx1"/>
              </a:solidFill>
              <a:latin typeface="+mn-lt"/>
              <a:ea typeface="+mn-ea"/>
              <a:cs typeface="+mn-cs"/>
            </a:endParaRPr>
          </a:p>
          <a:p>
            <a:pPr algn="l" rtl="0"/>
            <a:r>
              <a:rPr lang="en-US" sz="1200" kern="1200" baseline="0" dirty="0" smtClean="0">
                <a:solidFill>
                  <a:schemeClr val="tx1"/>
                </a:solidFill>
                <a:latin typeface="+mn-lt"/>
                <a:ea typeface="+mn-ea"/>
                <a:cs typeface="+mn-cs"/>
              </a:rPr>
              <a:t>14:244–249 c 2007 The European Society of Cardiology</a:t>
            </a:r>
            <a:endParaRPr lang="he-IL" dirty="0"/>
          </a:p>
        </p:txBody>
      </p:sp>
      <p:sp>
        <p:nvSpPr>
          <p:cNvPr id="4" name="מציין מיקום של מספר שקופית 3"/>
          <p:cNvSpPr>
            <a:spLocks noGrp="1"/>
          </p:cNvSpPr>
          <p:nvPr>
            <p:ph type="sldNum" sz="quarter" idx="10"/>
          </p:nvPr>
        </p:nvSpPr>
        <p:spPr/>
        <p:txBody>
          <a:bodyPr/>
          <a:lstStyle/>
          <a:p>
            <a:fld id="{D7DC0FE3-9FE4-4A04-BA58-4ED97A31BAAA}" type="slidenum">
              <a:rPr lang="he-IL" smtClean="0">
                <a:solidFill>
                  <a:prstClr val="black"/>
                </a:solidFill>
              </a:rPr>
              <a:pPr/>
              <a:t>57</a:t>
            </a:fld>
            <a:endParaRPr lang="he-IL">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l" rtl="0"/>
            <a:r>
              <a:rPr lang="en-US" sz="1200" kern="1200" baseline="0" dirty="0" smtClean="0">
                <a:solidFill>
                  <a:schemeClr val="tx1"/>
                </a:solidFill>
                <a:latin typeface="+mn-lt"/>
                <a:ea typeface="+mn-ea"/>
                <a:cs typeface="+mn-cs"/>
              </a:rPr>
              <a:t>Smoking has been known for more then 40 years to be linked with a tendency to develop diabetes but the mechanism is still not fully understood and thought to be mostly due to insulin resistance in smokers.</a:t>
            </a:r>
          </a:p>
          <a:p>
            <a:pPr algn="l" rtl="0"/>
            <a:r>
              <a:rPr lang="en-US" sz="1200" kern="1200" baseline="0" dirty="0" smtClean="0">
                <a:solidFill>
                  <a:schemeClr val="tx1"/>
                </a:solidFill>
                <a:latin typeface="+mn-lt"/>
                <a:ea typeface="+mn-ea"/>
                <a:cs typeface="+mn-cs"/>
              </a:rPr>
              <a:t>(First study to show link by our own Jack </a:t>
            </a:r>
            <a:r>
              <a:rPr lang="en-US" sz="1200" kern="1200" baseline="0" dirty="0" err="1" smtClean="0">
                <a:solidFill>
                  <a:schemeClr val="tx1"/>
                </a:solidFill>
                <a:latin typeface="+mn-lt"/>
                <a:ea typeface="+mn-ea"/>
                <a:cs typeface="+mn-cs"/>
              </a:rPr>
              <a:t>Medally</a:t>
            </a:r>
            <a:r>
              <a:rPr lang="en-US" sz="1200" kern="1200" baseline="0" dirty="0" smtClean="0">
                <a:solidFill>
                  <a:schemeClr val="tx1"/>
                </a:solidFill>
                <a:latin typeface="+mn-lt"/>
                <a:ea typeface="+mn-ea"/>
                <a:cs typeface="+mn-cs"/>
              </a:rPr>
              <a:t>)</a:t>
            </a:r>
          </a:p>
          <a:p>
            <a:pPr algn="l" rtl="0"/>
            <a:endParaRPr lang="en-US" sz="1200" kern="1200" baseline="0" dirty="0" smtClean="0">
              <a:solidFill>
                <a:schemeClr val="tx1"/>
              </a:solidFill>
              <a:latin typeface="+mn-lt"/>
              <a:ea typeface="+mn-ea"/>
              <a:cs typeface="+mn-cs"/>
            </a:endParaRPr>
          </a:p>
          <a:p>
            <a:pPr algn="l" rtl="0"/>
            <a:r>
              <a:rPr lang="en-US" sz="1200" kern="1200" baseline="0" dirty="0" smtClean="0">
                <a:solidFill>
                  <a:schemeClr val="tx1"/>
                </a:solidFill>
                <a:latin typeface="+mn-lt"/>
                <a:ea typeface="+mn-ea"/>
                <a:cs typeface="+mn-cs"/>
              </a:rPr>
              <a:t>Ex smokers in general did not have more diabetes (risk ratio 0.98 CI 0.81-1.17) then smokers (risk ratio 1.62 95% CI 1.40-1.88) when compared to non smokers, when smoking status was based on a simple declaration. But when a questionnaire was filled by patients every 2 years on their smoking status a dose responsive curve was found and 4 years cessation was already not-significant regarding the tendency for DM.</a:t>
            </a:r>
          </a:p>
          <a:p>
            <a:pPr algn="l" rtl="0"/>
            <a:endParaRPr lang="en-US" sz="1200" kern="1200" baseline="0" dirty="0" smtClean="0">
              <a:solidFill>
                <a:schemeClr val="tx1"/>
              </a:solidFill>
              <a:latin typeface="+mn-lt"/>
              <a:ea typeface="+mn-ea"/>
              <a:cs typeface="+mn-cs"/>
            </a:endParaRPr>
          </a:p>
          <a:p>
            <a:pPr algn="l" rtl="0"/>
            <a:r>
              <a:rPr lang="en-US" sz="1200" kern="1200" baseline="0" dirty="0" smtClean="0">
                <a:solidFill>
                  <a:schemeClr val="tx1"/>
                </a:solidFill>
                <a:latin typeface="+mn-lt"/>
                <a:ea typeface="+mn-ea"/>
                <a:cs typeface="+mn-cs"/>
              </a:rPr>
              <a:t>From :</a:t>
            </a:r>
          </a:p>
          <a:p>
            <a:pPr algn="l" rtl="0"/>
            <a:r>
              <a:rPr lang="en-US" sz="1200" kern="1200" baseline="0" dirty="0" err="1" smtClean="0">
                <a:solidFill>
                  <a:schemeClr val="tx1"/>
                </a:solidFill>
                <a:latin typeface="+mn-lt"/>
                <a:ea typeface="+mn-ea"/>
                <a:cs typeface="+mn-cs"/>
              </a:rPr>
              <a:t>Eur</a:t>
            </a:r>
            <a:r>
              <a:rPr lang="en-US" sz="1200" kern="1200" baseline="0" dirty="0" smtClean="0">
                <a:solidFill>
                  <a:schemeClr val="tx1"/>
                </a:solidFill>
                <a:latin typeface="+mn-lt"/>
                <a:ea typeface="+mn-ea"/>
                <a:cs typeface="+mn-cs"/>
              </a:rPr>
              <a:t> J </a:t>
            </a:r>
            <a:r>
              <a:rPr lang="en-US" sz="1200" kern="1200" baseline="0" dirty="0" err="1" smtClean="0">
                <a:solidFill>
                  <a:schemeClr val="tx1"/>
                </a:solidFill>
                <a:latin typeface="+mn-lt"/>
                <a:ea typeface="+mn-ea"/>
                <a:cs typeface="+mn-cs"/>
              </a:rPr>
              <a:t>Cardiovasc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Prev</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Rehabil</a:t>
            </a:r>
            <a:endParaRPr lang="en-US" sz="1200" kern="1200" baseline="0" dirty="0" smtClean="0">
              <a:solidFill>
                <a:schemeClr val="tx1"/>
              </a:solidFill>
              <a:latin typeface="+mn-lt"/>
              <a:ea typeface="+mn-ea"/>
              <a:cs typeface="+mn-cs"/>
            </a:endParaRPr>
          </a:p>
          <a:p>
            <a:pPr algn="l" rtl="0"/>
            <a:r>
              <a:rPr lang="en-US" sz="1200" kern="1200" baseline="0" dirty="0" smtClean="0">
                <a:solidFill>
                  <a:schemeClr val="tx1"/>
                </a:solidFill>
                <a:latin typeface="+mn-lt"/>
                <a:ea typeface="+mn-ea"/>
                <a:cs typeface="+mn-cs"/>
              </a:rPr>
              <a:t>14:244–249 c 2007 The European Society of Cardiology</a:t>
            </a:r>
            <a:endParaRPr lang="he-IL" dirty="0"/>
          </a:p>
        </p:txBody>
      </p:sp>
      <p:sp>
        <p:nvSpPr>
          <p:cNvPr id="4" name="מציין מיקום של מספר שקופית 3"/>
          <p:cNvSpPr>
            <a:spLocks noGrp="1"/>
          </p:cNvSpPr>
          <p:nvPr>
            <p:ph type="sldNum" sz="quarter" idx="10"/>
          </p:nvPr>
        </p:nvSpPr>
        <p:spPr/>
        <p:txBody>
          <a:bodyPr/>
          <a:lstStyle/>
          <a:p>
            <a:fld id="{D7DC0FE3-9FE4-4A04-BA58-4ED97A31BAAA}" type="slidenum">
              <a:rPr lang="he-IL" smtClean="0">
                <a:solidFill>
                  <a:prstClr val="black"/>
                </a:solidFill>
              </a:rPr>
              <a:pPr/>
              <a:t>58</a:t>
            </a:fld>
            <a:endParaRPr lang="he-IL">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l" rtl="0"/>
            <a:r>
              <a:rPr lang="en-US" sz="1200" b="0" i="0" kern="1200" baseline="0" dirty="0" smtClean="0">
                <a:solidFill>
                  <a:schemeClr val="tx1"/>
                </a:solidFill>
                <a:latin typeface="+mn-lt"/>
                <a:ea typeface="+mn-ea"/>
                <a:cs typeface="+mn-cs"/>
              </a:rPr>
              <a:t>Persons with higher cumulative smoking exposure were significantly more likely to be male, white and less educated and to have a higher leukocyte count and waist to hip ratio but lower BMI (All p for linear trend &lt; 0.001)</a:t>
            </a:r>
          </a:p>
          <a:p>
            <a:pPr algn="l" rtl="0"/>
            <a:r>
              <a:rPr lang="en-US" sz="1200" b="0" i="1" kern="1200" baseline="0" dirty="0" smtClean="0">
                <a:solidFill>
                  <a:schemeClr val="tx1"/>
                </a:solidFill>
                <a:latin typeface="+mn-lt"/>
                <a:ea typeface="+mn-ea"/>
                <a:cs typeface="+mn-cs"/>
              </a:rPr>
              <a:t>From:</a:t>
            </a:r>
            <a:endParaRPr lang="he-IL" sz="1200" b="0" i="1" kern="1200" baseline="0" dirty="0" smtClean="0">
              <a:solidFill>
                <a:schemeClr val="tx1"/>
              </a:solidFill>
              <a:latin typeface="+mn-lt"/>
              <a:ea typeface="+mn-ea"/>
              <a:cs typeface="+mn-cs"/>
            </a:endParaRPr>
          </a:p>
          <a:p>
            <a:pPr algn="l" rtl="0"/>
            <a:r>
              <a:rPr lang="en-US" sz="1200" b="0" i="1" kern="1200" baseline="0" dirty="0" smtClean="0">
                <a:solidFill>
                  <a:schemeClr val="tx1"/>
                </a:solidFill>
                <a:latin typeface="+mn-lt"/>
                <a:ea typeface="+mn-ea"/>
                <a:cs typeface="+mn-cs"/>
              </a:rPr>
              <a:t>Ann Intern Med. 2010;152:10-17.</a:t>
            </a:r>
          </a:p>
          <a:p>
            <a:pPr algn="l" rtl="0"/>
            <a:r>
              <a:rPr lang="en-US" sz="1200" b="0" i="1" kern="1200" baseline="0" dirty="0" smtClean="0">
                <a:solidFill>
                  <a:schemeClr val="tx1"/>
                </a:solidFill>
                <a:latin typeface="+mn-lt"/>
                <a:ea typeface="+mn-ea"/>
                <a:cs typeface="+mn-cs"/>
              </a:rPr>
              <a:t>Also from :</a:t>
            </a:r>
          </a:p>
          <a:p>
            <a:pPr algn="l" rtl="0"/>
            <a:r>
              <a:rPr lang="en-US" sz="1200" b="0" kern="1200" baseline="0" dirty="0" smtClean="0">
                <a:solidFill>
                  <a:schemeClr val="tx1"/>
                </a:solidFill>
                <a:latin typeface="+mn-lt"/>
                <a:ea typeface="+mn-ea"/>
                <a:cs typeface="+mn-cs"/>
              </a:rPr>
              <a:t>Atherosclerosis Risk in Communities Study: Community Surveillance and Cohort Morbidity/Mortality Follow-Up. Accessed at : </a:t>
            </a:r>
            <a:r>
              <a:rPr lang="en-US" b="0" dirty="0" smtClean="0"/>
              <a:t>http://www.cscc.unc.edu/aric/visit/General_Description_and_Study_Management.5_1.pdf</a:t>
            </a:r>
          </a:p>
        </p:txBody>
      </p:sp>
      <p:sp>
        <p:nvSpPr>
          <p:cNvPr id="4" name="מציין מיקום של מספר שקופית 3"/>
          <p:cNvSpPr>
            <a:spLocks noGrp="1"/>
          </p:cNvSpPr>
          <p:nvPr>
            <p:ph type="sldNum" sz="quarter" idx="10"/>
          </p:nvPr>
        </p:nvSpPr>
        <p:spPr/>
        <p:txBody>
          <a:bodyPr/>
          <a:lstStyle/>
          <a:p>
            <a:fld id="{D7DC0FE3-9FE4-4A04-BA58-4ED97A31BAAA}" type="slidenum">
              <a:rPr lang="he-IL" smtClean="0">
                <a:solidFill>
                  <a:prstClr val="black"/>
                </a:solidFill>
              </a:rPr>
              <a:pPr/>
              <a:t>59</a:t>
            </a:fld>
            <a:endParaRPr lang="he-IL">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l" rtl="0"/>
            <a:r>
              <a:rPr lang="en-US" sz="1200" kern="1200" baseline="0" dirty="0" smtClean="0">
                <a:solidFill>
                  <a:schemeClr val="tx1"/>
                </a:solidFill>
                <a:latin typeface="+mn-lt"/>
                <a:ea typeface="+mn-ea"/>
                <a:cs typeface="+mn-cs"/>
              </a:rPr>
              <a:t>Compared with persons who never smoked, those who continued to smoke had less gain in weight and waist circumference, greater decreases in diastolic blood pressure and HDL cholesterol level, and a greater increase in leukocyte count. This means that the tendency for diabetes in smokers is not related directly to weight gain or hip to waist ratio changes but maybe to insulin resistance as shown in other places. </a:t>
            </a:r>
            <a:endParaRPr lang="en-US" sz="1200" i="1" kern="1200" baseline="0" dirty="0" smtClean="0">
              <a:solidFill>
                <a:schemeClr val="tx1"/>
              </a:solidFill>
              <a:latin typeface="+mn-lt"/>
              <a:ea typeface="+mn-ea"/>
              <a:cs typeface="+mn-cs"/>
            </a:endParaRPr>
          </a:p>
          <a:p>
            <a:pPr algn="l" rtl="0"/>
            <a:r>
              <a:rPr lang="en-US" sz="1200" i="1" kern="1200" baseline="0" dirty="0" smtClean="0">
                <a:solidFill>
                  <a:schemeClr val="tx1"/>
                </a:solidFill>
                <a:latin typeface="+mn-lt"/>
                <a:ea typeface="+mn-ea"/>
                <a:cs typeface="+mn-cs"/>
              </a:rPr>
              <a:t>From :</a:t>
            </a:r>
          </a:p>
          <a:p>
            <a:pPr algn="l" rtl="0"/>
            <a:r>
              <a:rPr lang="en-US" sz="1200" i="1" kern="1200" baseline="0" dirty="0" smtClean="0">
                <a:solidFill>
                  <a:schemeClr val="tx1"/>
                </a:solidFill>
                <a:latin typeface="+mn-lt"/>
                <a:ea typeface="+mn-ea"/>
                <a:cs typeface="+mn-cs"/>
              </a:rPr>
              <a:t>Ann Intern Med. 2010;152:10-17</a:t>
            </a:r>
            <a:endParaRPr lang="he-IL" dirty="0"/>
          </a:p>
        </p:txBody>
      </p:sp>
      <p:sp>
        <p:nvSpPr>
          <p:cNvPr id="4" name="מציין מיקום של מספר שקופית 3"/>
          <p:cNvSpPr>
            <a:spLocks noGrp="1"/>
          </p:cNvSpPr>
          <p:nvPr>
            <p:ph type="sldNum" sz="quarter" idx="10"/>
          </p:nvPr>
        </p:nvSpPr>
        <p:spPr/>
        <p:txBody>
          <a:bodyPr/>
          <a:lstStyle/>
          <a:p>
            <a:fld id="{D7DC0FE3-9FE4-4A04-BA58-4ED97A31BAAA}" type="slidenum">
              <a:rPr lang="he-IL" smtClean="0">
                <a:solidFill>
                  <a:prstClr val="black"/>
                </a:solidFill>
              </a:rPr>
              <a:pPr/>
              <a:t>60</a:t>
            </a:fld>
            <a:endParaRPr lang="he-IL">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p>
            <a:fld id="{443994AF-F2E4-425A-B42B-6AE7893C2077}" type="datetimeFigureOut">
              <a:rPr lang="he-IL" smtClean="0"/>
              <a:pPr/>
              <a:t>כ"ג/שבט/תשע"ה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77CB834-EF84-466B-964B-FED90550BF3C}" type="slidenum">
              <a:rPr lang="he-IL" smtClean="0"/>
              <a:pPr/>
              <a:t>‹#›</a:t>
            </a:fld>
            <a:endParaRPr lang="he-IL"/>
          </a:p>
        </p:txBody>
      </p:sp>
    </p:spTree>
    <p:extLst>
      <p:ext uri="{BB962C8B-B14F-4D97-AF65-F5344CB8AC3E}">
        <p14:creationId xmlns="" xmlns:p14="http://schemas.microsoft.com/office/powerpoint/2010/main" val="3900145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443994AF-F2E4-425A-B42B-6AE7893C2077}" type="datetimeFigureOut">
              <a:rPr lang="he-IL" smtClean="0"/>
              <a:pPr/>
              <a:t>כ"ג/שבט/תשע"ה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77CB834-EF84-466B-964B-FED90550BF3C}" type="slidenum">
              <a:rPr lang="he-IL" smtClean="0"/>
              <a:pPr/>
              <a:t>‹#›</a:t>
            </a:fld>
            <a:endParaRPr lang="he-IL"/>
          </a:p>
        </p:txBody>
      </p:sp>
    </p:spTree>
    <p:extLst>
      <p:ext uri="{BB962C8B-B14F-4D97-AF65-F5344CB8AC3E}">
        <p14:creationId xmlns="" xmlns:p14="http://schemas.microsoft.com/office/powerpoint/2010/main" val="121712097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39901341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8" name="Footer Placeholder 7"/>
          <p:cNvSpPr>
            <a:spLocks noGrp="1"/>
          </p:cNvSpPr>
          <p:nvPr>
            <p:ph type="ftr" sz="quarter" idx="11"/>
          </p:nvPr>
        </p:nvSpPr>
        <p:spPr/>
        <p:txBody>
          <a:bodyPr/>
          <a:lstStyle/>
          <a:p>
            <a:endParaRPr lang="he-IL">
              <a:solidFill>
                <a:prstClr val="black">
                  <a:tint val="75000"/>
                </a:prstClr>
              </a:solidFill>
            </a:endParaRPr>
          </a:p>
        </p:txBody>
      </p:sp>
      <p:sp>
        <p:nvSpPr>
          <p:cNvPr id="9" name="Slide Number Placeholder 8"/>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257519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4" name="Footer Placeholder 3"/>
          <p:cNvSpPr>
            <a:spLocks noGrp="1"/>
          </p:cNvSpPr>
          <p:nvPr>
            <p:ph type="ftr" sz="quarter" idx="11"/>
          </p:nvPr>
        </p:nvSpPr>
        <p:spPr/>
        <p:txBody>
          <a:bodyPr/>
          <a:lstStyle/>
          <a:p>
            <a:endParaRPr lang="he-IL">
              <a:solidFill>
                <a:prstClr val="black">
                  <a:tint val="75000"/>
                </a:prstClr>
              </a:solidFill>
            </a:endParaRPr>
          </a:p>
        </p:txBody>
      </p:sp>
      <p:sp>
        <p:nvSpPr>
          <p:cNvPr id="5" name="Slide Number Placeholder 4"/>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41860932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3" name="Footer Placeholder 2"/>
          <p:cNvSpPr>
            <a:spLocks noGrp="1"/>
          </p:cNvSpPr>
          <p:nvPr>
            <p:ph type="ftr" sz="quarter" idx="11"/>
          </p:nvPr>
        </p:nvSpPr>
        <p:spPr/>
        <p:txBody>
          <a:bodyPr/>
          <a:lstStyle/>
          <a:p>
            <a:endParaRPr lang="he-IL">
              <a:solidFill>
                <a:prstClr val="black">
                  <a:tint val="75000"/>
                </a:prstClr>
              </a:solidFill>
            </a:endParaRPr>
          </a:p>
        </p:txBody>
      </p:sp>
      <p:sp>
        <p:nvSpPr>
          <p:cNvPr id="4" name="Slide Number Placeholder 3"/>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17393085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5310268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34488748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23745447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255657673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142358027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1556853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443994AF-F2E4-425A-B42B-6AE7893C2077}" type="datetimeFigureOut">
              <a:rPr lang="he-IL" smtClean="0"/>
              <a:pPr/>
              <a:t>כ"ג/שבט/תשע"ה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77CB834-EF84-466B-964B-FED90550BF3C}" type="slidenum">
              <a:rPr lang="he-IL" smtClean="0"/>
              <a:pPr/>
              <a:t>‹#›</a:t>
            </a:fld>
            <a:endParaRPr lang="he-IL"/>
          </a:p>
        </p:txBody>
      </p:sp>
    </p:spTree>
    <p:extLst>
      <p:ext uri="{BB962C8B-B14F-4D97-AF65-F5344CB8AC3E}">
        <p14:creationId xmlns="" xmlns:p14="http://schemas.microsoft.com/office/powerpoint/2010/main" val="327686979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44938209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53978218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8" name="Footer Placeholder 7"/>
          <p:cNvSpPr>
            <a:spLocks noGrp="1"/>
          </p:cNvSpPr>
          <p:nvPr>
            <p:ph type="ftr" sz="quarter" idx="11"/>
          </p:nvPr>
        </p:nvSpPr>
        <p:spPr/>
        <p:txBody>
          <a:bodyPr/>
          <a:lstStyle/>
          <a:p>
            <a:endParaRPr lang="he-IL">
              <a:solidFill>
                <a:prstClr val="black">
                  <a:tint val="75000"/>
                </a:prstClr>
              </a:solidFill>
            </a:endParaRPr>
          </a:p>
        </p:txBody>
      </p:sp>
      <p:sp>
        <p:nvSpPr>
          <p:cNvPr id="9" name="Slide Number Placeholder 8"/>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22262577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4" name="Footer Placeholder 3"/>
          <p:cNvSpPr>
            <a:spLocks noGrp="1"/>
          </p:cNvSpPr>
          <p:nvPr>
            <p:ph type="ftr" sz="quarter" idx="11"/>
          </p:nvPr>
        </p:nvSpPr>
        <p:spPr/>
        <p:txBody>
          <a:bodyPr/>
          <a:lstStyle/>
          <a:p>
            <a:endParaRPr lang="he-IL">
              <a:solidFill>
                <a:prstClr val="black">
                  <a:tint val="75000"/>
                </a:prstClr>
              </a:solidFill>
            </a:endParaRPr>
          </a:p>
        </p:txBody>
      </p:sp>
      <p:sp>
        <p:nvSpPr>
          <p:cNvPr id="5" name="Slide Number Placeholder 4"/>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186747722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3" name="Footer Placeholder 2"/>
          <p:cNvSpPr>
            <a:spLocks noGrp="1"/>
          </p:cNvSpPr>
          <p:nvPr>
            <p:ph type="ftr" sz="quarter" idx="11"/>
          </p:nvPr>
        </p:nvSpPr>
        <p:spPr/>
        <p:txBody>
          <a:bodyPr/>
          <a:lstStyle/>
          <a:p>
            <a:endParaRPr lang="he-IL">
              <a:solidFill>
                <a:prstClr val="black">
                  <a:tint val="75000"/>
                </a:prstClr>
              </a:solidFill>
            </a:endParaRPr>
          </a:p>
        </p:txBody>
      </p:sp>
      <p:sp>
        <p:nvSpPr>
          <p:cNvPr id="4" name="Slide Number Placeholder 3"/>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271067489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157441066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28394652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30244879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20960632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28293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559DD703-90C3-40A6-812C-C3751ADA25E9}"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A73AF257-C665-4CBD-8667-D502865B3C6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391676156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348068002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426547075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197849037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8" name="Footer Placeholder 7"/>
          <p:cNvSpPr>
            <a:spLocks noGrp="1"/>
          </p:cNvSpPr>
          <p:nvPr>
            <p:ph type="ftr" sz="quarter" idx="11"/>
          </p:nvPr>
        </p:nvSpPr>
        <p:spPr/>
        <p:txBody>
          <a:bodyPr/>
          <a:lstStyle/>
          <a:p>
            <a:endParaRPr lang="he-IL">
              <a:solidFill>
                <a:prstClr val="black">
                  <a:tint val="75000"/>
                </a:prstClr>
              </a:solidFill>
            </a:endParaRPr>
          </a:p>
        </p:txBody>
      </p:sp>
      <p:sp>
        <p:nvSpPr>
          <p:cNvPr id="9" name="Slide Number Placeholder 8"/>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244328720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4" name="Footer Placeholder 3"/>
          <p:cNvSpPr>
            <a:spLocks noGrp="1"/>
          </p:cNvSpPr>
          <p:nvPr>
            <p:ph type="ftr" sz="quarter" idx="11"/>
          </p:nvPr>
        </p:nvSpPr>
        <p:spPr/>
        <p:txBody>
          <a:bodyPr/>
          <a:lstStyle/>
          <a:p>
            <a:endParaRPr lang="he-IL">
              <a:solidFill>
                <a:prstClr val="black">
                  <a:tint val="75000"/>
                </a:prstClr>
              </a:solidFill>
            </a:endParaRPr>
          </a:p>
        </p:txBody>
      </p:sp>
      <p:sp>
        <p:nvSpPr>
          <p:cNvPr id="5" name="Slide Number Placeholder 4"/>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235474342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3" name="Footer Placeholder 2"/>
          <p:cNvSpPr>
            <a:spLocks noGrp="1"/>
          </p:cNvSpPr>
          <p:nvPr>
            <p:ph type="ftr" sz="quarter" idx="11"/>
          </p:nvPr>
        </p:nvSpPr>
        <p:spPr/>
        <p:txBody>
          <a:bodyPr/>
          <a:lstStyle/>
          <a:p>
            <a:endParaRPr lang="he-IL">
              <a:solidFill>
                <a:prstClr val="black">
                  <a:tint val="75000"/>
                </a:prstClr>
              </a:solidFill>
            </a:endParaRPr>
          </a:p>
        </p:txBody>
      </p:sp>
      <p:sp>
        <p:nvSpPr>
          <p:cNvPr id="4" name="Slide Number Placeholder 3"/>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211253901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35358805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169263059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202687912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354049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559DD703-90C3-40A6-812C-C3751ADA25E9}"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A73AF257-C665-4CBD-8667-D502865B3C6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56554742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365454515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417709004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69837475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326779823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8" name="Footer Placeholder 7"/>
          <p:cNvSpPr>
            <a:spLocks noGrp="1"/>
          </p:cNvSpPr>
          <p:nvPr>
            <p:ph type="ftr" sz="quarter" idx="11"/>
          </p:nvPr>
        </p:nvSpPr>
        <p:spPr/>
        <p:txBody>
          <a:bodyPr/>
          <a:lstStyle/>
          <a:p>
            <a:endParaRPr lang="he-IL">
              <a:solidFill>
                <a:prstClr val="black">
                  <a:tint val="75000"/>
                </a:prstClr>
              </a:solidFill>
            </a:endParaRPr>
          </a:p>
        </p:txBody>
      </p:sp>
      <p:sp>
        <p:nvSpPr>
          <p:cNvPr id="9" name="Slide Number Placeholder 8"/>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22742382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4" name="Footer Placeholder 3"/>
          <p:cNvSpPr>
            <a:spLocks noGrp="1"/>
          </p:cNvSpPr>
          <p:nvPr>
            <p:ph type="ftr" sz="quarter" idx="11"/>
          </p:nvPr>
        </p:nvSpPr>
        <p:spPr/>
        <p:txBody>
          <a:bodyPr/>
          <a:lstStyle/>
          <a:p>
            <a:endParaRPr lang="he-IL">
              <a:solidFill>
                <a:prstClr val="black">
                  <a:tint val="75000"/>
                </a:prstClr>
              </a:solidFill>
            </a:endParaRPr>
          </a:p>
        </p:txBody>
      </p:sp>
      <p:sp>
        <p:nvSpPr>
          <p:cNvPr id="5" name="Slide Number Placeholder 4"/>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315792601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3" name="Footer Placeholder 2"/>
          <p:cNvSpPr>
            <a:spLocks noGrp="1"/>
          </p:cNvSpPr>
          <p:nvPr>
            <p:ph type="ftr" sz="quarter" idx="11"/>
          </p:nvPr>
        </p:nvSpPr>
        <p:spPr/>
        <p:txBody>
          <a:bodyPr/>
          <a:lstStyle/>
          <a:p>
            <a:endParaRPr lang="he-IL">
              <a:solidFill>
                <a:prstClr val="black">
                  <a:tint val="75000"/>
                </a:prstClr>
              </a:solidFill>
            </a:endParaRPr>
          </a:p>
        </p:txBody>
      </p:sp>
      <p:sp>
        <p:nvSpPr>
          <p:cNvPr id="4" name="Slide Number Placeholder 3"/>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387744803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42675662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368065578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392396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559DD703-90C3-40A6-812C-C3751ADA25E9}"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A73AF257-C665-4CBD-8667-D502865B3C6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249139828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572813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559DD703-90C3-40A6-812C-C3751ADA25E9}"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A73AF257-C665-4CBD-8667-D502865B3C6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1047560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559DD703-90C3-40A6-812C-C3751ADA25E9}"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A73AF257-C665-4CBD-8667-D502865B3C6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179550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559DD703-90C3-40A6-812C-C3751ADA25E9}"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A73AF257-C665-4CBD-8667-D502865B3C6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954552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559DD703-90C3-40A6-812C-C3751ADA25E9}"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A73AF257-C665-4CBD-8667-D502865B3C6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365956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559DD703-90C3-40A6-812C-C3751ADA25E9}"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A73AF257-C665-4CBD-8667-D502865B3C6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615082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443994AF-F2E4-425A-B42B-6AE7893C2077}" type="datetimeFigureOut">
              <a:rPr lang="he-IL" smtClean="0"/>
              <a:pPr/>
              <a:t>כ"ג/שבט/תשע"ה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77CB834-EF84-466B-964B-FED90550BF3C}" type="slidenum">
              <a:rPr lang="he-IL" smtClean="0"/>
              <a:pPr/>
              <a:t>‹#›</a:t>
            </a:fld>
            <a:endParaRPr lang="he-IL"/>
          </a:p>
        </p:txBody>
      </p:sp>
    </p:spTree>
    <p:extLst>
      <p:ext uri="{BB962C8B-B14F-4D97-AF65-F5344CB8AC3E}">
        <p14:creationId xmlns="" xmlns:p14="http://schemas.microsoft.com/office/powerpoint/2010/main" val="3774558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559DD703-90C3-40A6-812C-C3751ADA25E9}"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A73AF257-C665-4CBD-8667-D502865B3C6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3350120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559DD703-90C3-40A6-812C-C3751ADA25E9}"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A73AF257-C665-4CBD-8667-D502865B3C6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8163716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559DD703-90C3-40A6-812C-C3751ADA25E9}"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A73AF257-C665-4CBD-8667-D502865B3C6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1814996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325905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xfrm>
            <a:off x="6553200" y="6248400"/>
            <a:ext cx="1905000" cy="457200"/>
          </a:xfrm>
          <a:prstGeom prst="rect">
            <a:avLst/>
          </a:prstGeom>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xfrm>
            <a:off x="685800" y="6248400"/>
            <a:ext cx="1905000" cy="457200"/>
          </a:xfrm>
          <a:prstGeom prst="rect">
            <a:avLst/>
          </a:prstGeom>
          <a:ln/>
        </p:spPr>
        <p:txBody>
          <a:bodyPr/>
          <a:lstStyle>
            <a:lvl1pPr>
              <a:defRPr/>
            </a:lvl1pPr>
          </a:lstStyle>
          <a:p>
            <a:pPr>
              <a:defRPr/>
            </a:pPr>
            <a:fld id="{BB024610-69FC-4688-8849-9004722EC42A}" type="slidenum">
              <a:rPr lang="he-IL">
                <a:solidFill>
                  <a:prstClr val="black"/>
                </a:solidFill>
              </a:rPr>
              <a:pPr>
                <a:defRPr/>
              </a:pPr>
              <a:t>‹#›</a:t>
            </a:fld>
            <a:endParaRPr lang="en-US">
              <a:solidFill>
                <a:prstClr val="black"/>
              </a:solidFill>
            </a:endParaRPr>
          </a:p>
        </p:txBody>
      </p:sp>
    </p:spTree>
    <p:extLst>
      <p:ext uri="{BB962C8B-B14F-4D97-AF65-F5344CB8AC3E}">
        <p14:creationId xmlns="" xmlns:p14="http://schemas.microsoft.com/office/powerpoint/2010/main" val="2478168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20250076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3750473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5494304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18279442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8" name="Footer Placeholder 7"/>
          <p:cNvSpPr>
            <a:spLocks noGrp="1"/>
          </p:cNvSpPr>
          <p:nvPr>
            <p:ph type="ftr" sz="quarter" idx="11"/>
          </p:nvPr>
        </p:nvSpPr>
        <p:spPr/>
        <p:txBody>
          <a:bodyPr/>
          <a:lstStyle/>
          <a:p>
            <a:endParaRPr lang="he-IL">
              <a:solidFill>
                <a:prstClr val="black">
                  <a:tint val="75000"/>
                </a:prstClr>
              </a:solidFill>
            </a:endParaRPr>
          </a:p>
        </p:txBody>
      </p:sp>
      <p:sp>
        <p:nvSpPr>
          <p:cNvPr id="9" name="Slide Number Placeholder 8"/>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2035167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3994AF-F2E4-425A-B42B-6AE7893C2077}" type="datetimeFigureOut">
              <a:rPr lang="he-IL" smtClean="0"/>
              <a:pPr/>
              <a:t>כ"ג/שבט/תשע"ה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77CB834-EF84-466B-964B-FED90550BF3C}" type="slidenum">
              <a:rPr lang="he-IL" smtClean="0"/>
              <a:pPr/>
              <a:t>‹#›</a:t>
            </a:fld>
            <a:endParaRPr lang="he-IL"/>
          </a:p>
        </p:txBody>
      </p:sp>
    </p:spTree>
    <p:extLst>
      <p:ext uri="{BB962C8B-B14F-4D97-AF65-F5344CB8AC3E}">
        <p14:creationId xmlns="" xmlns:p14="http://schemas.microsoft.com/office/powerpoint/2010/main" val="318556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4" name="Footer Placeholder 3"/>
          <p:cNvSpPr>
            <a:spLocks noGrp="1"/>
          </p:cNvSpPr>
          <p:nvPr>
            <p:ph type="ftr" sz="quarter" idx="11"/>
          </p:nvPr>
        </p:nvSpPr>
        <p:spPr/>
        <p:txBody>
          <a:bodyPr/>
          <a:lstStyle/>
          <a:p>
            <a:endParaRPr lang="he-IL">
              <a:solidFill>
                <a:prstClr val="black">
                  <a:tint val="75000"/>
                </a:prstClr>
              </a:solidFill>
            </a:endParaRPr>
          </a:p>
        </p:txBody>
      </p:sp>
      <p:sp>
        <p:nvSpPr>
          <p:cNvPr id="5" name="Slide Number Placeholder 4"/>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26386482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3" name="Footer Placeholder 2"/>
          <p:cNvSpPr>
            <a:spLocks noGrp="1"/>
          </p:cNvSpPr>
          <p:nvPr>
            <p:ph type="ftr" sz="quarter" idx="11"/>
          </p:nvPr>
        </p:nvSpPr>
        <p:spPr/>
        <p:txBody>
          <a:bodyPr/>
          <a:lstStyle/>
          <a:p>
            <a:endParaRPr lang="he-IL">
              <a:solidFill>
                <a:prstClr val="black">
                  <a:tint val="75000"/>
                </a:prstClr>
              </a:solidFill>
            </a:endParaRPr>
          </a:p>
        </p:txBody>
      </p:sp>
      <p:sp>
        <p:nvSpPr>
          <p:cNvPr id="4" name="Slide Number Placeholder 3"/>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39348977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19213198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1181317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3894115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30993930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29907876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11157601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4503733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745125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p>
            <a:fld id="{443994AF-F2E4-425A-B42B-6AE7893C2077}" type="datetimeFigureOut">
              <a:rPr lang="he-IL" smtClean="0"/>
              <a:pPr/>
              <a:t>כ"ג/שבט/תשע"ה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A77CB834-EF84-466B-964B-FED90550BF3C}" type="slidenum">
              <a:rPr lang="he-IL" smtClean="0"/>
              <a:pPr/>
              <a:t>‹#›</a:t>
            </a:fld>
            <a:endParaRPr lang="he-IL"/>
          </a:p>
        </p:txBody>
      </p:sp>
    </p:spTree>
    <p:extLst>
      <p:ext uri="{BB962C8B-B14F-4D97-AF65-F5344CB8AC3E}">
        <p14:creationId xmlns="" xmlns:p14="http://schemas.microsoft.com/office/powerpoint/2010/main" val="32143430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8" name="Footer Placeholder 7"/>
          <p:cNvSpPr>
            <a:spLocks noGrp="1"/>
          </p:cNvSpPr>
          <p:nvPr>
            <p:ph type="ftr" sz="quarter" idx="11"/>
          </p:nvPr>
        </p:nvSpPr>
        <p:spPr/>
        <p:txBody>
          <a:bodyPr/>
          <a:lstStyle/>
          <a:p>
            <a:endParaRPr lang="he-IL">
              <a:solidFill>
                <a:prstClr val="black">
                  <a:tint val="75000"/>
                </a:prstClr>
              </a:solidFill>
            </a:endParaRPr>
          </a:p>
        </p:txBody>
      </p:sp>
      <p:sp>
        <p:nvSpPr>
          <p:cNvPr id="9" name="Slide Number Placeholder 8"/>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24487933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4" name="Footer Placeholder 3"/>
          <p:cNvSpPr>
            <a:spLocks noGrp="1"/>
          </p:cNvSpPr>
          <p:nvPr>
            <p:ph type="ftr" sz="quarter" idx="11"/>
          </p:nvPr>
        </p:nvSpPr>
        <p:spPr/>
        <p:txBody>
          <a:bodyPr/>
          <a:lstStyle/>
          <a:p>
            <a:endParaRPr lang="he-IL">
              <a:solidFill>
                <a:prstClr val="black">
                  <a:tint val="75000"/>
                </a:prstClr>
              </a:solidFill>
            </a:endParaRPr>
          </a:p>
        </p:txBody>
      </p:sp>
      <p:sp>
        <p:nvSpPr>
          <p:cNvPr id="5" name="Slide Number Placeholder 4"/>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3674947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3" name="Footer Placeholder 2"/>
          <p:cNvSpPr>
            <a:spLocks noGrp="1"/>
          </p:cNvSpPr>
          <p:nvPr>
            <p:ph type="ftr" sz="quarter" idx="11"/>
          </p:nvPr>
        </p:nvSpPr>
        <p:spPr/>
        <p:txBody>
          <a:bodyPr/>
          <a:lstStyle/>
          <a:p>
            <a:endParaRPr lang="he-IL">
              <a:solidFill>
                <a:prstClr val="black">
                  <a:tint val="75000"/>
                </a:prstClr>
              </a:solidFill>
            </a:endParaRPr>
          </a:p>
        </p:txBody>
      </p:sp>
      <p:sp>
        <p:nvSpPr>
          <p:cNvPr id="4" name="Slide Number Placeholder 3"/>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41815402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41281838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14252667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27611312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5369501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7243549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14721593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3917045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p>
            <a:fld id="{443994AF-F2E4-425A-B42B-6AE7893C2077}" type="datetimeFigureOut">
              <a:rPr lang="he-IL" smtClean="0"/>
              <a:pPr/>
              <a:t>כ"ג/שבט/תשע"ה</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A77CB834-EF84-466B-964B-FED90550BF3C}" type="slidenum">
              <a:rPr lang="he-IL" smtClean="0"/>
              <a:pPr/>
              <a:t>‹#›</a:t>
            </a:fld>
            <a:endParaRPr lang="he-IL"/>
          </a:p>
        </p:txBody>
      </p:sp>
    </p:spTree>
    <p:extLst>
      <p:ext uri="{BB962C8B-B14F-4D97-AF65-F5344CB8AC3E}">
        <p14:creationId xmlns="" xmlns:p14="http://schemas.microsoft.com/office/powerpoint/2010/main" val="20315195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5098543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8" name="Footer Placeholder 7"/>
          <p:cNvSpPr>
            <a:spLocks noGrp="1"/>
          </p:cNvSpPr>
          <p:nvPr>
            <p:ph type="ftr" sz="quarter" idx="11"/>
          </p:nvPr>
        </p:nvSpPr>
        <p:spPr/>
        <p:txBody>
          <a:bodyPr/>
          <a:lstStyle/>
          <a:p>
            <a:endParaRPr lang="he-IL">
              <a:solidFill>
                <a:prstClr val="black">
                  <a:tint val="75000"/>
                </a:prstClr>
              </a:solidFill>
            </a:endParaRPr>
          </a:p>
        </p:txBody>
      </p:sp>
      <p:sp>
        <p:nvSpPr>
          <p:cNvPr id="9" name="Slide Number Placeholder 8"/>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38530945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4" name="Footer Placeholder 3"/>
          <p:cNvSpPr>
            <a:spLocks noGrp="1"/>
          </p:cNvSpPr>
          <p:nvPr>
            <p:ph type="ftr" sz="quarter" idx="11"/>
          </p:nvPr>
        </p:nvSpPr>
        <p:spPr/>
        <p:txBody>
          <a:bodyPr/>
          <a:lstStyle/>
          <a:p>
            <a:endParaRPr lang="he-IL">
              <a:solidFill>
                <a:prstClr val="black">
                  <a:tint val="75000"/>
                </a:prstClr>
              </a:solidFill>
            </a:endParaRPr>
          </a:p>
        </p:txBody>
      </p:sp>
      <p:sp>
        <p:nvSpPr>
          <p:cNvPr id="5" name="Slide Number Placeholder 4"/>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12312326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3" name="Footer Placeholder 2"/>
          <p:cNvSpPr>
            <a:spLocks noGrp="1"/>
          </p:cNvSpPr>
          <p:nvPr>
            <p:ph type="ftr" sz="quarter" idx="11"/>
          </p:nvPr>
        </p:nvSpPr>
        <p:spPr/>
        <p:txBody>
          <a:bodyPr/>
          <a:lstStyle/>
          <a:p>
            <a:endParaRPr lang="he-IL">
              <a:solidFill>
                <a:prstClr val="black">
                  <a:tint val="75000"/>
                </a:prstClr>
              </a:solidFill>
            </a:endParaRPr>
          </a:p>
        </p:txBody>
      </p:sp>
      <p:sp>
        <p:nvSpPr>
          <p:cNvPr id="4" name="Slide Number Placeholder 3"/>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3472322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7698568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7120402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21984605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2810649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25936896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1267780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fld id="{443994AF-F2E4-425A-B42B-6AE7893C2077}" type="datetimeFigureOut">
              <a:rPr lang="he-IL" smtClean="0"/>
              <a:pPr/>
              <a:t>כ"ג/שבט/תשע"ה</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A77CB834-EF84-466B-964B-FED90550BF3C}" type="slidenum">
              <a:rPr lang="he-IL" smtClean="0"/>
              <a:pPr/>
              <a:t>‹#›</a:t>
            </a:fld>
            <a:endParaRPr lang="he-IL"/>
          </a:p>
        </p:txBody>
      </p:sp>
    </p:spTree>
    <p:extLst>
      <p:ext uri="{BB962C8B-B14F-4D97-AF65-F5344CB8AC3E}">
        <p14:creationId xmlns="" xmlns:p14="http://schemas.microsoft.com/office/powerpoint/2010/main" val="12160933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27480004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6005318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8" name="Footer Placeholder 7"/>
          <p:cNvSpPr>
            <a:spLocks noGrp="1"/>
          </p:cNvSpPr>
          <p:nvPr>
            <p:ph type="ftr" sz="quarter" idx="11"/>
          </p:nvPr>
        </p:nvSpPr>
        <p:spPr/>
        <p:txBody>
          <a:bodyPr/>
          <a:lstStyle/>
          <a:p>
            <a:endParaRPr lang="he-IL">
              <a:solidFill>
                <a:prstClr val="black">
                  <a:tint val="75000"/>
                </a:prstClr>
              </a:solidFill>
            </a:endParaRPr>
          </a:p>
        </p:txBody>
      </p:sp>
      <p:sp>
        <p:nvSpPr>
          <p:cNvPr id="9" name="Slide Number Placeholder 8"/>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38106678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4" name="Footer Placeholder 3"/>
          <p:cNvSpPr>
            <a:spLocks noGrp="1"/>
          </p:cNvSpPr>
          <p:nvPr>
            <p:ph type="ftr" sz="quarter" idx="11"/>
          </p:nvPr>
        </p:nvSpPr>
        <p:spPr/>
        <p:txBody>
          <a:bodyPr/>
          <a:lstStyle/>
          <a:p>
            <a:endParaRPr lang="he-IL">
              <a:solidFill>
                <a:prstClr val="black">
                  <a:tint val="75000"/>
                </a:prstClr>
              </a:solidFill>
            </a:endParaRPr>
          </a:p>
        </p:txBody>
      </p:sp>
      <p:sp>
        <p:nvSpPr>
          <p:cNvPr id="5" name="Slide Number Placeholder 4"/>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38427052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3" name="Footer Placeholder 2"/>
          <p:cNvSpPr>
            <a:spLocks noGrp="1"/>
          </p:cNvSpPr>
          <p:nvPr>
            <p:ph type="ftr" sz="quarter" idx="11"/>
          </p:nvPr>
        </p:nvSpPr>
        <p:spPr/>
        <p:txBody>
          <a:bodyPr/>
          <a:lstStyle/>
          <a:p>
            <a:endParaRPr lang="he-IL">
              <a:solidFill>
                <a:prstClr val="black">
                  <a:tint val="75000"/>
                </a:prstClr>
              </a:solidFill>
            </a:endParaRPr>
          </a:p>
        </p:txBody>
      </p:sp>
      <p:sp>
        <p:nvSpPr>
          <p:cNvPr id="4" name="Slide Number Placeholder 3"/>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13533382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16904288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26869810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5486873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38971743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3492476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3994AF-F2E4-425A-B42B-6AE7893C2077}" type="datetimeFigureOut">
              <a:rPr lang="he-IL" smtClean="0"/>
              <a:pPr/>
              <a:t>כ"ג/שבט/תשע"ה</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A77CB834-EF84-466B-964B-FED90550BF3C}" type="slidenum">
              <a:rPr lang="he-IL" smtClean="0"/>
              <a:pPr/>
              <a:t>‹#›</a:t>
            </a:fld>
            <a:endParaRPr lang="he-IL"/>
          </a:p>
        </p:txBody>
      </p:sp>
    </p:spTree>
    <p:extLst>
      <p:ext uri="{BB962C8B-B14F-4D97-AF65-F5344CB8AC3E}">
        <p14:creationId xmlns="" xmlns:p14="http://schemas.microsoft.com/office/powerpoint/2010/main" val="3957359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21290968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5413507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6566546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8" name="Footer Placeholder 7"/>
          <p:cNvSpPr>
            <a:spLocks noGrp="1"/>
          </p:cNvSpPr>
          <p:nvPr>
            <p:ph type="ftr" sz="quarter" idx="11"/>
          </p:nvPr>
        </p:nvSpPr>
        <p:spPr/>
        <p:txBody>
          <a:bodyPr/>
          <a:lstStyle/>
          <a:p>
            <a:endParaRPr lang="he-IL">
              <a:solidFill>
                <a:prstClr val="black">
                  <a:tint val="75000"/>
                </a:prstClr>
              </a:solidFill>
            </a:endParaRPr>
          </a:p>
        </p:txBody>
      </p:sp>
      <p:sp>
        <p:nvSpPr>
          <p:cNvPr id="9" name="Slide Number Placeholder 8"/>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3377765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4" name="Footer Placeholder 3"/>
          <p:cNvSpPr>
            <a:spLocks noGrp="1"/>
          </p:cNvSpPr>
          <p:nvPr>
            <p:ph type="ftr" sz="quarter" idx="11"/>
          </p:nvPr>
        </p:nvSpPr>
        <p:spPr/>
        <p:txBody>
          <a:bodyPr/>
          <a:lstStyle/>
          <a:p>
            <a:endParaRPr lang="he-IL">
              <a:solidFill>
                <a:prstClr val="black">
                  <a:tint val="75000"/>
                </a:prstClr>
              </a:solidFill>
            </a:endParaRPr>
          </a:p>
        </p:txBody>
      </p:sp>
      <p:sp>
        <p:nvSpPr>
          <p:cNvPr id="5" name="Slide Number Placeholder 4"/>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15098218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3" name="Footer Placeholder 2"/>
          <p:cNvSpPr>
            <a:spLocks noGrp="1"/>
          </p:cNvSpPr>
          <p:nvPr>
            <p:ph type="ftr" sz="quarter" idx="11"/>
          </p:nvPr>
        </p:nvSpPr>
        <p:spPr/>
        <p:txBody>
          <a:bodyPr/>
          <a:lstStyle/>
          <a:p>
            <a:endParaRPr lang="he-IL">
              <a:solidFill>
                <a:prstClr val="black">
                  <a:tint val="75000"/>
                </a:prstClr>
              </a:solidFill>
            </a:endParaRPr>
          </a:p>
        </p:txBody>
      </p:sp>
      <p:sp>
        <p:nvSpPr>
          <p:cNvPr id="4" name="Slide Number Placeholder 3"/>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22533480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31526407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11837807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14028705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4150394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994AF-F2E4-425A-B42B-6AE7893C2077}" type="datetimeFigureOut">
              <a:rPr lang="he-IL" smtClean="0"/>
              <a:pPr/>
              <a:t>כ"ג/שבט/תשע"ה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A77CB834-EF84-466B-964B-FED90550BF3C}" type="slidenum">
              <a:rPr lang="he-IL" smtClean="0"/>
              <a:pPr/>
              <a:t>‹#›</a:t>
            </a:fld>
            <a:endParaRPr lang="he-IL"/>
          </a:p>
        </p:txBody>
      </p:sp>
    </p:spTree>
    <p:extLst>
      <p:ext uri="{BB962C8B-B14F-4D97-AF65-F5344CB8AC3E}">
        <p14:creationId xmlns="" xmlns:p14="http://schemas.microsoft.com/office/powerpoint/2010/main" val="3485944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62914" name="Rectangle 2"/>
          <p:cNvSpPr>
            <a:spLocks noGrp="1" noChangeArrowheads="1"/>
          </p:cNvSpPr>
          <p:nvPr>
            <p:ph type="ctrTitle"/>
          </p:nvPr>
        </p:nvSpPr>
        <p:spPr>
          <a:xfrm>
            <a:off x="5292725" y="1773238"/>
            <a:ext cx="3379788" cy="2019300"/>
          </a:xfrm>
        </p:spPr>
        <p:txBody>
          <a:bodyPr anchor="b"/>
          <a:lstStyle>
            <a:lvl1pPr algn="r">
              <a:lnSpc>
                <a:spcPct val="85000"/>
              </a:lnSpc>
              <a:defRPr sz="2800"/>
            </a:lvl1pPr>
          </a:lstStyle>
          <a:p>
            <a:pPr lvl="0"/>
            <a:r>
              <a:rPr lang="en-US" noProof="0" smtClean="0"/>
              <a:t>Click to edit Master title style</a:t>
            </a:r>
            <a:endParaRPr lang="en-GB" noProof="0" smtClean="0"/>
          </a:p>
        </p:txBody>
      </p:sp>
      <p:sp>
        <p:nvSpPr>
          <p:cNvPr id="1062915" name="Rectangle 3"/>
          <p:cNvSpPr>
            <a:spLocks noGrp="1" noChangeArrowheads="1"/>
          </p:cNvSpPr>
          <p:nvPr>
            <p:ph type="subTitle" idx="1"/>
          </p:nvPr>
        </p:nvSpPr>
        <p:spPr>
          <a:xfrm>
            <a:off x="5292725" y="4033838"/>
            <a:ext cx="3379788" cy="914400"/>
          </a:xfrm>
          <a:extLst/>
        </p:spPr>
        <p:txBody>
          <a:bodyPr/>
          <a:lstStyle>
            <a:lvl1pPr marL="0" indent="0" algn="r">
              <a:buFontTx/>
              <a:buNone/>
              <a:defRPr sz="1500"/>
            </a:lvl1pPr>
          </a:lstStyle>
          <a:p>
            <a:pPr lvl="0"/>
            <a:r>
              <a:rPr lang="en-US" noProof="0" smtClean="0"/>
              <a:t>Click to edit Master subtitle style</a:t>
            </a:r>
            <a:endParaRPr lang="en-GB" noProof="0" smtClean="0"/>
          </a:p>
        </p:txBody>
      </p:sp>
    </p:spTree>
    <p:extLst>
      <p:ext uri="{BB962C8B-B14F-4D97-AF65-F5344CB8AC3E}">
        <p14:creationId xmlns="" xmlns:p14="http://schemas.microsoft.com/office/powerpoint/2010/main" val="2612739674"/>
      </p:ext>
    </p:extLst>
  </p:cSld>
  <p:clrMapOvr>
    <a:masterClrMapping/>
  </p:clrMapOvr>
  <p:hf hdr="0"/>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1" y="281050"/>
            <a:ext cx="8312150" cy="685800"/>
          </a:xfrm>
        </p:spPr>
        <p:txBody>
          <a:bodyPr anchor="ct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14869658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16"/>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22443068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1" y="281050"/>
            <a:ext cx="8312150" cy="685800"/>
          </a:xfrm>
        </p:spPr>
        <p:txBody>
          <a:bodyPr anchor="ctr"/>
          <a:lstStyle/>
          <a:p>
            <a:r>
              <a:rPr lang="en-US" dirty="0" smtClean="0"/>
              <a:t>Click to edit Master title style</a:t>
            </a:r>
            <a:endParaRPr lang="en-US" dirty="0"/>
          </a:p>
        </p:txBody>
      </p:sp>
    </p:spTree>
    <p:extLst>
      <p:ext uri="{BB962C8B-B14F-4D97-AF65-F5344CB8AC3E}">
        <p14:creationId xmlns="" xmlns:p14="http://schemas.microsoft.com/office/powerpoint/2010/main" val="40560981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15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1"/>
          <p:cNvSpPr>
            <a:spLocks noGrp="1"/>
          </p:cNvSpPr>
          <p:nvPr>
            <p:ph type="title"/>
          </p:nvPr>
        </p:nvSpPr>
        <p:spPr>
          <a:xfrm>
            <a:off x="381001" y="281050"/>
            <a:ext cx="8312150" cy="685800"/>
          </a:xfrm>
        </p:spPr>
        <p:txBody>
          <a:bodyPr anchor="ctr"/>
          <a:lstStyle/>
          <a:p>
            <a:r>
              <a:rPr lang="en-US" dirty="0" smtClean="0"/>
              <a:t>Click to edit Master title style</a:t>
            </a:r>
            <a:endParaRPr lang="en-US" dirty="0"/>
          </a:p>
        </p:txBody>
      </p:sp>
    </p:spTree>
    <p:extLst>
      <p:ext uri="{BB962C8B-B14F-4D97-AF65-F5344CB8AC3E}">
        <p14:creationId xmlns="" xmlns:p14="http://schemas.microsoft.com/office/powerpoint/2010/main" val="2726326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9084032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
        <p:nvSpPr>
          <p:cNvPr id="4" name="Rectangle 5"/>
          <p:cNvSpPr>
            <a:spLocks noGrp="1" noChangeArrowheads="1"/>
          </p:cNvSpPr>
          <p:nvPr>
            <p:ph type="sldNum" sz="quarter" idx="10"/>
          </p:nvPr>
        </p:nvSpPr>
        <p:spPr>
          <a:ln/>
        </p:spPr>
        <p:txBody>
          <a:bodyPr/>
          <a:lstStyle>
            <a:lvl1pPr>
              <a:defRPr/>
            </a:lvl1pPr>
          </a:lstStyle>
          <a:p>
            <a:pPr>
              <a:defRPr/>
            </a:pPr>
            <a:fld id="{A56F3D85-B90E-4030-8A53-34E32DB43926}" type="slidenum">
              <a:rPr lang="he-IL">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2528304399"/>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5"/>
          <p:cNvSpPr>
            <a:spLocks noGrp="1" noChangeArrowheads="1"/>
          </p:cNvSpPr>
          <p:nvPr>
            <p:ph type="sldNum" sz="quarter" idx="10"/>
          </p:nvPr>
        </p:nvSpPr>
        <p:spPr>
          <a:ln/>
        </p:spPr>
        <p:txBody>
          <a:bodyPr/>
          <a:lstStyle>
            <a:lvl1pPr>
              <a:defRPr/>
            </a:lvl1pPr>
          </a:lstStyle>
          <a:p>
            <a:pPr>
              <a:defRPr/>
            </a:pPr>
            <a:fld id="{2E8825E8-2614-4EB6-A0AA-9C442120A168}" type="slidenum">
              <a:rPr lang="he-IL">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4169777867"/>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56BD4E81-5A97-4BEB-B66C-B63CF8ED1AE6}" type="slidenum">
              <a:rPr lang="he-IL">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3523584281"/>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09575" y="1304925"/>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76775" y="1304925"/>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5"/>
          <p:cNvSpPr>
            <a:spLocks noGrp="1" noChangeArrowheads="1"/>
          </p:cNvSpPr>
          <p:nvPr>
            <p:ph type="sldNum" sz="quarter" idx="10"/>
          </p:nvPr>
        </p:nvSpPr>
        <p:spPr>
          <a:ln/>
        </p:spPr>
        <p:txBody>
          <a:bodyPr/>
          <a:lstStyle>
            <a:lvl1pPr>
              <a:defRPr/>
            </a:lvl1pPr>
          </a:lstStyle>
          <a:p>
            <a:pPr>
              <a:defRPr/>
            </a:pPr>
            <a:fld id="{F2D4E77E-82ED-4561-9177-4938F5DD7E61}" type="slidenum">
              <a:rPr lang="he-IL">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295844394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994AF-F2E4-425A-B42B-6AE7893C2077}" type="datetimeFigureOut">
              <a:rPr lang="he-IL" smtClean="0"/>
              <a:pPr/>
              <a:t>כ"ג/שבט/תשע"ה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A77CB834-EF84-466B-964B-FED90550BF3C}" type="slidenum">
              <a:rPr lang="he-IL" smtClean="0"/>
              <a:pPr/>
              <a:t>‹#›</a:t>
            </a:fld>
            <a:endParaRPr lang="he-IL"/>
          </a:p>
        </p:txBody>
      </p:sp>
    </p:spTree>
    <p:extLst>
      <p:ext uri="{BB962C8B-B14F-4D97-AF65-F5344CB8AC3E}">
        <p14:creationId xmlns="" xmlns:p14="http://schemas.microsoft.com/office/powerpoint/2010/main" val="5683514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5"/>
          <p:cNvSpPr>
            <a:spLocks noGrp="1" noChangeArrowheads="1"/>
          </p:cNvSpPr>
          <p:nvPr>
            <p:ph type="sldNum" sz="quarter" idx="10"/>
          </p:nvPr>
        </p:nvSpPr>
        <p:spPr>
          <a:ln/>
        </p:spPr>
        <p:txBody>
          <a:bodyPr/>
          <a:lstStyle>
            <a:lvl1pPr>
              <a:defRPr/>
            </a:lvl1pPr>
          </a:lstStyle>
          <a:p>
            <a:pPr>
              <a:defRPr/>
            </a:pPr>
            <a:fld id="{E0A4473D-0698-4D34-82B8-02192D3F34A1}" type="slidenum">
              <a:rPr lang="he-IL">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3579735427"/>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Rectangle 5"/>
          <p:cNvSpPr>
            <a:spLocks noGrp="1" noChangeArrowheads="1"/>
          </p:cNvSpPr>
          <p:nvPr>
            <p:ph type="sldNum" sz="quarter" idx="10"/>
          </p:nvPr>
        </p:nvSpPr>
        <p:spPr>
          <a:ln/>
        </p:spPr>
        <p:txBody>
          <a:bodyPr/>
          <a:lstStyle>
            <a:lvl1pPr>
              <a:defRPr/>
            </a:lvl1pPr>
          </a:lstStyle>
          <a:p>
            <a:pPr>
              <a:defRPr/>
            </a:pPr>
            <a:fld id="{BAF48EFF-5C54-4995-B5AD-3CCA3E1A9E37}" type="slidenum">
              <a:rPr lang="he-IL">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4185182707"/>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EEBA3A76-FEB4-4DC4-A5F9-A9A46D4AFAFD}" type="slidenum">
              <a:rPr lang="he-IL">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56065579"/>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80DA67F0-6EA9-4BF0-9954-7624B8A2E32D}" type="slidenum">
              <a:rPr lang="he-IL">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577658601"/>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2D1C11D6-D0ED-460D-84A1-EE39597E615D}" type="slidenum">
              <a:rPr lang="he-IL">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494236289"/>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5"/>
          <p:cNvSpPr>
            <a:spLocks noGrp="1" noChangeArrowheads="1"/>
          </p:cNvSpPr>
          <p:nvPr>
            <p:ph type="sldNum" sz="quarter" idx="10"/>
          </p:nvPr>
        </p:nvSpPr>
        <p:spPr>
          <a:ln/>
        </p:spPr>
        <p:txBody>
          <a:bodyPr/>
          <a:lstStyle>
            <a:lvl1pPr>
              <a:defRPr/>
            </a:lvl1pPr>
          </a:lstStyle>
          <a:p>
            <a:pPr>
              <a:defRPr/>
            </a:pPr>
            <a:fld id="{2E37B231-3CED-42ED-94C7-CF9129AC673F}" type="slidenum">
              <a:rPr lang="he-IL">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3617346412"/>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103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0" y="0"/>
            <a:ext cx="6705600" cy="6410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5"/>
          <p:cNvSpPr>
            <a:spLocks noGrp="1" noChangeArrowheads="1"/>
          </p:cNvSpPr>
          <p:nvPr>
            <p:ph type="sldNum" sz="quarter" idx="10"/>
          </p:nvPr>
        </p:nvSpPr>
        <p:spPr>
          <a:ln/>
        </p:spPr>
        <p:txBody>
          <a:bodyPr/>
          <a:lstStyle>
            <a:lvl1pPr>
              <a:defRPr/>
            </a:lvl1pPr>
          </a:lstStyle>
          <a:p>
            <a:pPr>
              <a:defRPr/>
            </a:pPr>
            <a:fld id="{FF9E186D-2507-47F2-8149-E504D39CCD67}" type="slidenum">
              <a:rPr lang="he-IL">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3041226472"/>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29260013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21614880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1309047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10.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11.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2.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3.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7.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14.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7.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8.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2.xml"/><Relationship Id="rId7" Type="http://schemas.openxmlformats.org/officeDocument/2006/relationships/theme" Target="../theme/theme9.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5" Type="http://schemas.openxmlformats.org/officeDocument/2006/relationships/slideLayout" Target="../slideLayouts/slideLayout84.xml"/><Relationship Id="rId4"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he-I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43994AF-F2E4-425A-B42B-6AE7893C2077}" type="datetimeFigureOut">
              <a:rPr lang="he-IL" smtClean="0"/>
              <a:pPr/>
              <a:t>כ"ג/שבט/תשע"ה</a:t>
            </a:fld>
            <a:endParaRPr lang="he-I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77CB834-EF84-466B-964B-FED90550BF3C}" type="slidenum">
              <a:rPr lang="he-IL" smtClean="0"/>
              <a:pPr/>
              <a:t>‹#›</a:t>
            </a:fld>
            <a:endParaRPr lang="he-IL"/>
          </a:p>
        </p:txBody>
      </p:sp>
    </p:spTree>
    <p:extLst>
      <p:ext uri="{BB962C8B-B14F-4D97-AF65-F5344CB8AC3E}">
        <p14:creationId xmlns="" xmlns:p14="http://schemas.microsoft.com/office/powerpoint/2010/main" val="1111807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1266" name="Line 4"/>
          <p:cNvSpPr>
            <a:spLocks noChangeShapeType="1"/>
          </p:cNvSpPr>
          <p:nvPr/>
        </p:nvSpPr>
        <p:spPr bwMode="auto">
          <a:xfrm>
            <a:off x="0" y="2597150"/>
            <a:ext cx="9144000" cy="0"/>
          </a:xfrm>
          <a:prstGeom prst="line">
            <a:avLst/>
          </a:prstGeom>
          <a:noFill/>
          <a:ln w="38100">
            <a:solidFill>
              <a:srgbClr val="CCFFCC"/>
            </a:solidFill>
            <a:round/>
            <a:headEnd/>
            <a:tailEn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he-IL" sz="2400" smtClean="0">
              <a:solidFill>
                <a:srgbClr val="FFFFFF"/>
              </a:solidFill>
              <a:latin typeface="Times New Roman" pitchFamily="18" charset="0"/>
            </a:endParaRPr>
          </a:p>
        </p:txBody>
      </p:sp>
      <p:sp>
        <p:nvSpPr>
          <p:cNvPr id="11267" name="Rectangle 2"/>
          <p:cNvSpPr>
            <a:spLocks noGrp="1" noChangeArrowheads="1"/>
          </p:cNvSpPr>
          <p:nvPr>
            <p:ph type="title"/>
          </p:nvPr>
        </p:nvSpPr>
        <p:spPr bwMode="auto">
          <a:xfrm>
            <a:off x="0" y="0"/>
            <a:ext cx="9144000" cy="942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he-IL" smtClean="0"/>
              <a:t>Click to edit Master title style</a:t>
            </a:r>
            <a:br>
              <a:rPr lang="en-US" altLang="he-IL" smtClean="0"/>
            </a:br>
            <a:endParaRPr lang="en-US" altLang="he-IL" smtClean="0"/>
          </a:p>
        </p:txBody>
      </p:sp>
      <p:sp>
        <p:nvSpPr>
          <p:cNvPr id="11268" name="Rectangle 3"/>
          <p:cNvSpPr>
            <a:spLocks noGrp="1" noChangeArrowheads="1"/>
          </p:cNvSpPr>
          <p:nvPr>
            <p:ph type="body" idx="1"/>
          </p:nvPr>
        </p:nvSpPr>
        <p:spPr bwMode="auto">
          <a:xfrm>
            <a:off x="409575" y="1304925"/>
            <a:ext cx="8382000"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he-IL" smtClean="0"/>
              <a:t>Click to edit Master text styles</a:t>
            </a:r>
          </a:p>
          <a:p>
            <a:pPr lvl="1"/>
            <a:r>
              <a:rPr lang="en-US" altLang="he-IL" smtClean="0"/>
              <a:t>Second level</a:t>
            </a:r>
          </a:p>
          <a:p>
            <a:pPr lvl="2"/>
            <a:r>
              <a:rPr lang="en-US" altLang="he-IL" smtClean="0"/>
              <a:t>Third level</a:t>
            </a:r>
          </a:p>
          <a:p>
            <a:pPr lvl="3"/>
            <a:r>
              <a:rPr lang="en-US" altLang="he-IL" smtClean="0"/>
              <a:t>Fourth level</a:t>
            </a:r>
          </a:p>
          <a:p>
            <a:pPr lvl="4"/>
            <a:r>
              <a:rPr lang="en-US" altLang="he-IL" smtClean="0"/>
              <a:t>Fifth level</a:t>
            </a:r>
          </a:p>
        </p:txBody>
      </p:sp>
      <p:sp>
        <p:nvSpPr>
          <p:cNvPr id="8" name="Rectangle 5"/>
          <p:cNvSpPr>
            <a:spLocks noGrp="1" noChangeArrowheads="1"/>
          </p:cNvSpPr>
          <p:nvPr>
            <p:ph type="sldNum" sz="quarter" idx="4"/>
          </p:nvPr>
        </p:nvSpPr>
        <p:spPr bwMode="auto">
          <a:xfrm>
            <a:off x="7010400" y="6381750"/>
            <a:ext cx="2133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rtl="0" eaLnBrk="0" hangingPunct="0">
              <a:defRPr sz="1400" b="1">
                <a:latin typeface="+mn-lt"/>
                <a:ea typeface="MS PGothic" pitchFamily="34" charset="-128"/>
                <a:cs typeface="+mn-cs"/>
              </a:defRPr>
            </a:lvl1pPr>
          </a:lstStyle>
          <a:p>
            <a:pPr fontAlgn="base">
              <a:spcBef>
                <a:spcPct val="0"/>
              </a:spcBef>
              <a:spcAft>
                <a:spcPct val="0"/>
              </a:spcAft>
              <a:defRPr/>
            </a:pPr>
            <a:fld id="{B8DB5A7A-0E9F-4128-9661-C2F6CCF7A8BF}" type="slidenum">
              <a:rPr lang="he-IL">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 xmlns:p14="http://schemas.microsoft.com/office/powerpoint/2010/main" val="642837320"/>
      </p:ext>
    </p:extLst>
  </p:cSld>
  <p:clrMap bg1="dk2" tx1="lt1" bg2="dk1"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ransition/>
  <p:timing>
    <p:tnLst>
      <p:par>
        <p:cTn id="1" dur="indefinite" restart="never" nodeType="tmRoot"/>
      </p:par>
    </p:tnLst>
  </p:timing>
  <p:txStyles>
    <p:titleStyle>
      <a:lvl1pPr algn="ctr" rtl="1" eaLnBrk="0" fontAlgn="base" hangingPunct="0">
        <a:spcBef>
          <a:spcPct val="0"/>
        </a:spcBef>
        <a:spcAft>
          <a:spcPct val="0"/>
        </a:spcAft>
        <a:defRPr sz="2400" b="1">
          <a:solidFill>
            <a:srgbClr val="FFFF66"/>
          </a:solidFill>
          <a:latin typeface="+mj-lt"/>
          <a:ea typeface="+mj-ea"/>
          <a:cs typeface="+mj-cs"/>
        </a:defRPr>
      </a:lvl1pPr>
      <a:lvl2pPr algn="ctr" rtl="1" eaLnBrk="0" fontAlgn="base" hangingPunct="0">
        <a:spcBef>
          <a:spcPct val="0"/>
        </a:spcBef>
        <a:spcAft>
          <a:spcPct val="0"/>
        </a:spcAft>
        <a:defRPr sz="2400" b="1">
          <a:solidFill>
            <a:srgbClr val="FFFF66"/>
          </a:solidFill>
          <a:latin typeface="Arial" pitchFamily="34" charset="0"/>
          <a:cs typeface="Arial" pitchFamily="34" charset="0"/>
        </a:defRPr>
      </a:lvl2pPr>
      <a:lvl3pPr algn="ctr" rtl="1" eaLnBrk="0" fontAlgn="base" hangingPunct="0">
        <a:spcBef>
          <a:spcPct val="0"/>
        </a:spcBef>
        <a:spcAft>
          <a:spcPct val="0"/>
        </a:spcAft>
        <a:defRPr sz="2400" b="1">
          <a:solidFill>
            <a:srgbClr val="FFFF66"/>
          </a:solidFill>
          <a:latin typeface="Arial" pitchFamily="34" charset="0"/>
          <a:cs typeface="Arial" pitchFamily="34" charset="0"/>
        </a:defRPr>
      </a:lvl3pPr>
      <a:lvl4pPr algn="ctr" rtl="1" eaLnBrk="0" fontAlgn="base" hangingPunct="0">
        <a:spcBef>
          <a:spcPct val="0"/>
        </a:spcBef>
        <a:spcAft>
          <a:spcPct val="0"/>
        </a:spcAft>
        <a:defRPr sz="2400" b="1">
          <a:solidFill>
            <a:srgbClr val="FFFF66"/>
          </a:solidFill>
          <a:latin typeface="Arial" pitchFamily="34" charset="0"/>
          <a:cs typeface="Arial" pitchFamily="34" charset="0"/>
        </a:defRPr>
      </a:lvl4pPr>
      <a:lvl5pPr algn="ctr" rtl="1" eaLnBrk="0" fontAlgn="base" hangingPunct="0">
        <a:spcBef>
          <a:spcPct val="0"/>
        </a:spcBef>
        <a:spcAft>
          <a:spcPct val="0"/>
        </a:spcAft>
        <a:defRPr sz="2400" b="1">
          <a:solidFill>
            <a:srgbClr val="FFFF66"/>
          </a:solidFill>
          <a:latin typeface="Arial" pitchFamily="34" charset="0"/>
          <a:cs typeface="Arial" pitchFamily="34" charset="0"/>
        </a:defRPr>
      </a:lvl5pPr>
      <a:lvl6pPr marL="457200" algn="ctr" rtl="1" eaLnBrk="0" fontAlgn="base" hangingPunct="0">
        <a:spcBef>
          <a:spcPct val="0"/>
        </a:spcBef>
        <a:spcAft>
          <a:spcPct val="0"/>
        </a:spcAft>
        <a:defRPr sz="2400" b="1">
          <a:solidFill>
            <a:srgbClr val="FFFF66"/>
          </a:solidFill>
          <a:latin typeface="Arial" pitchFamily="34" charset="0"/>
          <a:cs typeface="Arial" pitchFamily="34" charset="0"/>
        </a:defRPr>
      </a:lvl6pPr>
      <a:lvl7pPr marL="914400" algn="ctr" rtl="1" eaLnBrk="0" fontAlgn="base" hangingPunct="0">
        <a:spcBef>
          <a:spcPct val="0"/>
        </a:spcBef>
        <a:spcAft>
          <a:spcPct val="0"/>
        </a:spcAft>
        <a:defRPr sz="2400" b="1">
          <a:solidFill>
            <a:srgbClr val="FFFF66"/>
          </a:solidFill>
          <a:latin typeface="Arial" pitchFamily="34" charset="0"/>
          <a:cs typeface="Arial" pitchFamily="34" charset="0"/>
        </a:defRPr>
      </a:lvl7pPr>
      <a:lvl8pPr marL="1371600" algn="ctr" rtl="1" eaLnBrk="0" fontAlgn="base" hangingPunct="0">
        <a:spcBef>
          <a:spcPct val="0"/>
        </a:spcBef>
        <a:spcAft>
          <a:spcPct val="0"/>
        </a:spcAft>
        <a:defRPr sz="2400" b="1">
          <a:solidFill>
            <a:srgbClr val="FFFF66"/>
          </a:solidFill>
          <a:latin typeface="Arial" pitchFamily="34" charset="0"/>
          <a:cs typeface="Arial" pitchFamily="34" charset="0"/>
        </a:defRPr>
      </a:lvl8pPr>
      <a:lvl9pPr marL="1828800" algn="ctr" rtl="1" eaLnBrk="0" fontAlgn="base" hangingPunct="0">
        <a:spcBef>
          <a:spcPct val="0"/>
        </a:spcBef>
        <a:spcAft>
          <a:spcPct val="0"/>
        </a:spcAft>
        <a:defRPr sz="2400" b="1">
          <a:solidFill>
            <a:srgbClr val="FFFF66"/>
          </a:solidFill>
          <a:latin typeface="Arial" pitchFamily="34" charset="0"/>
          <a:cs typeface="Arial" pitchFamily="34" charset="0"/>
        </a:defRPr>
      </a:lvl9pPr>
    </p:titleStyle>
    <p:bodyStyle>
      <a:lvl1pPr marL="171450" indent="-171450" algn="r" rtl="1" eaLnBrk="0" fontAlgn="base" hangingPunct="0">
        <a:spcBef>
          <a:spcPct val="40000"/>
        </a:spcBef>
        <a:spcAft>
          <a:spcPct val="0"/>
        </a:spcAft>
        <a:buClr>
          <a:srgbClr val="FFFF66"/>
        </a:buClr>
        <a:buFont typeface="Wingdings" pitchFamily="2" charset="2"/>
        <a:buChar char="§"/>
        <a:defRPr sz="2400">
          <a:solidFill>
            <a:srgbClr val="FFFFFF"/>
          </a:solidFill>
          <a:latin typeface="+mn-lt"/>
          <a:ea typeface="+mn-ea"/>
          <a:cs typeface="+mn-cs"/>
        </a:defRPr>
      </a:lvl1pPr>
      <a:lvl2pPr marL="461963" indent="-176213" algn="r" rtl="1" eaLnBrk="0" fontAlgn="base" hangingPunct="0">
        <a:spcBef>
          <a:spcPct val="40000"/>
        </a:spcBef>
        <a:spcAft>
          <a:spcPct val="0"/>
        </a:spcAft>
        <a:buClr>
          <a:srgbClr val="FFFF66"/>
        </a:buClr>
        <a:buFont typeface="Wingdings" pitchFamily="2" charset="2"/>
        <a:buChar char="§"/>
        <a:defRPr sz="2000">
          <a:solidFill>
            <a:srgbClr val="FFFFFF"/>
          </a:solidFill>
          <a:latin typeface="+mn-lt"/>
          <a:cs typeface="+mn-cs"/>
        </a:defRPr>
      </a:lvl2pPr>
      <a:lvl3pPr marL="803275" indent="-227013" algn="r" rtl="1" eaLnBrk="0" fontAlgn="base" hangingPunct="0">
        <a:spcBef>
          <a:spcPct val="40000"/>
        </a:spcBef>
        <a:spcAft>
          <a:spcPct val="0"/>
        </a:spcAft>
        <a:buClr>
          <a:srgbClr val="FFFF66"/>
        </a:buClr>
        <a:buFont typeface="Arial" pitchFamily="34" charset="0"/>
        <a:buChar char="–"/>
        <a:defRPr sz="2400">
          <a:solidFill>
            <a:srgbClr val="FFFFFF"/>
          </a:solidFill>
          <a:latin typeface="+mn-lt"/>
          <a:cs typeface="+mn-cs"/>
        </a:defRPr>
      </a:lvl3pPr>
      <a:lvl4pPr marL="1146175" indent="-228600" algn="r" rtl="1" eaLnBrk="0" fontAlgn="base" hangingPunct="0">
        <a:spcBef>
          <a:spcPct val="40000"/>
        </a:spcBef>
        <a:spcAft>
          <a:spcPct val="0"/>
        </a:spcAft>
        <a:buClr>
          <a:srgbClr val="FFFF66"/>
        </a:buClr>
        <a:buChar char="•"/>
        <a:defRPr sz="2000">
          <a:solidFill>
            <a:srgbClr val="FFFFFF"/>
          </a:solidFill>
          <a:latin typeface="+mn-lt"/>
          <a:cs typeface="+mn-cs"/>
        </a:defRPr>
      </a:lvl4pPr>
      <a:lvl5pPr marL="1487488" indent="-227013" algn="r" rtl="1" eaLnBrk="0" fontAlgn="base" hangingPunct="0">
        <a:spcBef>
          <a:spcPct val="40000"/>
        </a:spcBef>
        <a:spcAft>
          <a:spcPct val="0"/>
        </a:spcAft>
        <a:buClr>
          <a:srgbClr val="FFFF66"/>
        </a:buClr>
        <a:buFont typeface="Arial" pitchFamily="34" charset="0"/>
        <a:buChar char="»"/>
        <a:defRPr sz="2000">
          <a:solidFill>
            <a:srgbClr val="FFFFFF"/>
          </a:solidFill>
          <a:latin typeface="+mn-lt"/>
          <a:cs typeface="+mn-cs"/>
        </a:defRPr>
      </a:lvl5pPr>
      <a:lvl6pPr marL="1944688" indent="-227013" algn="r" rtl="1" eaLnBrk="0" fontAlgn="base" hangingPunct="0">
        <a:spcBef>
          <a:spcPct val="40000"/>
        </a:spcBef>
        <a:spcAft>
          <a:spcPct val="0"/>
        </a:spcAft>
        <a:buClr>
          <a:srgbClr val="FFFF66"/>
        </a:buClr>
        <a:buFont typeface="Arial" pitchFamily="34" charset="0"/>
        <a:buChar char="»"/>
        <a:defRPr sz="2000">
          <a:solidFill>
            <a:srgbClr val="FFFFFF"/>
          </a:solidFill>
          <a:latin typeface="+mn-lt"/>
          <a:cs typeface="+mn-cs"/>
        </a:defRPr>
      </a:lvl6pPr>
      <a:lvl7pPr marL="2401888" indent="-227013" algn="r" rtl="1" eaLnBrk="0" fontAlgn="base" hangingPunct="0">
        <a:spcBef>
          <a:spcPct val="40000"/>
        </a:spcBef>
        <a:spcAft>
          <a:spcPct val="0"/>
        </a:spcAft>
        <a:buClr>
          <a:srgbClr val="FFFF66"/>
        </a:buClr>
        <a:buFont typeface="Arial" pitchFamily="34" charset="0"/>
        <a:buChar char="»"/>
        <a:defRPr sz="2000">
          <a:solidFill>
            <a:srgbClr val="FFFFFF"/>
          </a:solidFill>
          <a:latin typeface="+mn-lt"/>
          <a:cs typeface="+mn-cs"/>
        </a:defRPr>
      </a:lvl7pPr>
      <a:lvl8pPr marL="2859088" indent="-227013" algn="r" rtl="1" eaLnBrk="0" fontAlgn="base" hangingPunct="0">
        <a:spcBef>
          <a:spcPct val="40000"/>
        </a:spcBef>
        <a:spcAft>
          <a:spcPct val="0"/>
        </a:spcAft>
        <a:buClr>
          <a:srgbClr val="FFFF66"/>
        </a:buClr>
        <a:buFont typeface="Arial" pitchFamily="34" charset="0"/>
        <a:buChar char="»"/>
        <a:defRPr sz="2000">
          <a:solidFill>
            <a:srgbClr val="FFFFFF"/>
          </a:solidFill>
          <a:latin typeface="+mn-lt"/>
          <a:cs typeface="+mn-cs"/>
        </a:defRPr>
      </a:lvl8pPr>
      <a:lvl9pPr marL="3316288" indent="-227013" algn="r" rtl="1" eaLnBrk="0" fontAlgn="base" hangingPunct="0">
        <a:spcBef>
          <a:spcPct val="40000"/>
        </a:spcBef>
        <a:spcAft>
          <a:spcPct val="0"/>
        </a:spcAft>
        <a:buClr>
          <a:srgbClr val="FFFF66"/>
        </a:buClr>
        <a:buFont typeface="Arial" pitchFamily="34" charset="0"/>
        <a:buChar char="»"/>
        <a:defRPr sz="2000">
          <a:solidFill>
            <a:srgbClr val="FFFFFF"/>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he-I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4153440898"/>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he-I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3524429485"/>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he-I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82210855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he-I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2388572053"/>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59DD703-90C3-40A6-812C-C3751ADA25E9}"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prstClr val="black">
                  <a:tint val="75000"/>
                </a:prstClr>
              </a:solidFill>
            </a:endParaRPr>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73AF257-C665-4CBD-8667-D502865B3C6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1958899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copyright.gif"/>
          <p:cNvPicPr>
            <a:picLocks noChangeAspect="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76200" y="6619875"/>
            <a:ext cx="1038225" cy="16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747128683"/>
      </p:ext>
    </p:extLst>
  </p:cSld>
  <p:clrMap bg1="lt1" tx1="dk1" bg2="lt2" tx2="dk2" accent1="accent1" accent2="accent2" accent3="accent3" accent4="accent4" accent5="accent5" accent6="accent6" hlink="hlink" folHlink="folHlink"/>
  <p:sldLayoutIdLst>
    <p:sldLayoutId id="2147483673" r:id="rId1"/>
    <p:sldLayoutId id="2147483829" r:id="rId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he-I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206360463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he-I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8000812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he-I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29827057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he-I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381812742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he-I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43994AF-F2E4-425A-B42B-6AE7893C2077}" type="datetimeFigureOut">
              <a:rPr lang="he-IL" smtClean="0">
                <a:solidFill>
                  <a:prstClr val="black">
                    <a:tint val="75000"/>
                  </a:prstClr>
                </a:solidFill>
              </a:rPr>
              <a:pPr/>
              <a:t>כ"ג/שבט/תשע"ה</a:t>
            </a:fld>
            <a:endParaRPr lang="he-IL">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77CB834-EF84-466B-964B-FED90550BF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211529265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bwMode="auto">
          <a:xfrm>
            <a:off x="381000" y="304800"/>
            <a:ext cx="831215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7171" name="Rectangle 6"/>
          <p:cNvSpPr>
            <a:spLocks noGrp="1" noChangeArrowheads="1"/>
          </p:cNvSpPr>
          <p:nvPr>
            <p:ph type="body" idx="1"/>
          </p:nvPr>
        </p:nvSpPr>
        <p:spPr bwMode="auto">
          <a:xfrm>
            <a:off x="476251" y="1625600"/>
            <a:ext cx="8186738" cy="3729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extLst>
      <p:ext uri="{BB962C8B-B14F-4D97-AF65-F5344CB8AC3E}">
        <p14:creationId xmlns="" xmlns:p14="http://schemas.microsoft.com/office/powerpoint/2010/main" val="265336605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Lst>
  <p:timing>
    <p:tnLst>
      <p:par>
        <p:cTn id="1" dur="indefinite" restart="never" nodeType="tmRoot"/>
      </p:par>
    </p:tnLst>
  </p:timing>
  <p:hf hdr="0"/>
  <p:txStyles>
    <p:titleStyle>
      <a:lvl1pPr algn="l" rtl="0" eaLnBrk="0" fontAlgn="base" hangingPunct="0">
        <a:spcBef>
          <a:spcPct val="0"/>
        </a:spcBef>
        <a:spcAft>
          <a:spcPct val="0"/>
        </a:spcAft>
        <a:defRPr sz="2800" b="1">
          <a:solidFill>
            <a:srgbClr val="001965"/>
          </a:solidFill>
          <a:latin typeface="+mj-lt"/>
          <a:ea typeface="ＭＳ Ｐゴシック" pitchFamily="34" charset="-128"/>
          <a:cs typeface="MS PGothic"/>
        </a:defRPr>
      </a:lvl1pPr>
      <a:lvl2pPr algn="l" rtl="0" eaLnBrk="0" fontAlgn="base" hangingPunct="0">
        <a:spcBef>
          <a:spcPct val="0"/>
        </a:spcBef>
        <a:spcAft>
          <a:spcPct val="0"/>
        </a:spcAft>
        <a:defRPr sz="2800" b="1">
          <a:solidFill>
            <a:srgbClr val="001965"/>
          </a:solidFill>
          <a:latin typeface="Verdana" charset="0"/>
          <a:ea typeface="ＭＳ Ｐゴシック" pitchFamily="34" charset="-128"/>
          <a:cs typeface="MS PGothic"/>
        </a:defRPr>
      </a:lvl2pPr>
      <a:lvl3pPr algn="l" rtl="0" eaLnBrk="0" fontAlgn="base" hangingPunct="0">
        <a:spcBef>
          <a:spcPct val="0"/>
        </a:spcBef>
        <a:spcAft>
          <a:spcPct val="0"/>
        </a:spcAft>
        <a:defRPr sz="2800" b="1">
          <a:solidFill>
            <a:srgbClr val="001965"/>
          </a:solidFill>
          <a:latin typeface="Verdana" charset="0"/>
          <a:ea typeface="ＭＳ Ｐゴシック" pitchFamily="34" charset="-128"/>
          <a:cs typeface="MS PGothic"/>
        </a:defRPr>
      </a:lvl3pPr>
      <a:lvl4pPr algn="l" rtl="0" eaLnBrk="0" fontAlgn="base" hangingPunct="0">
        <a:spcBef>
          <a:spcPct val="0"/>
        </a:spcBef>
        <a:spcAft>
          <a:spcPct val="0"/>
        </a:spcAft>
        <a:defRPr sz="2800" b="1">
          <a:solidFill>
            <a:srgbClr val="001965"/>
          </a:solidFill>
          <a:latin typeface="Verdana" charset="0"/>
          <a:ea typeface="ＭＳ Ｐゴシック" pitchFamily="34" charset="-128"/>
          <a:cs typeface="MS PGothic"/>
        </a:defRPr>
      </a:lvl4pPr>
      <a:lvl5pPr algn="l" rtl="0" eaLnBrk="0" fontAlgn="base" hangingPunct="0">
        <a:spcBef>
          <a:spcPct val="0"/>
        </a:spcBef>
        <a:spcAft>
          <a:spcPct val="0"/>
        </a:spcAft>
        <a:defRPr sz="2800" b="1">
          <a:solidFill>
            <a:srgbClr val="001965"/>
          </a:solidFill>
          <a:latin typeface="Verdana" charset="0"/>
          <a:ea typeface="ＭＳ Ｐゴシック" pitchFamily="34" charset="-128"/>
          <a:cs typeface="MS PGothic"/>
        </a:defRPr>
      </a:lvl5pPr>
      <a:lvl6pPr marL="457200" algn="l" rtl="0" eaLnBrk="1" fontAlgn="base" hangingPunct="1">
        <a:spcBef>
          <a:spcPct val="0"/>
        </a:spcBef>
        <a:spcAft>
          <a:spcPct val="0"/>
        </a:spcAft>
        <a:defRPr sz="2800" b="1">
          <a:solidFill>
            <a:srgbClr val="001965"/>
          </a:solidFill>
          <a:latin typeface="Verdana" charset="0"/>
        </a:defRPr>
      </a:lvl6pPr>
      <a:lvl7pPr marL="914400" algn="l" rtl="0" eaLnBrk="1" fontAlgn="base" hangingPunct="1">
        <a:spcBef>
          <a:spcPct val="0"/>
        </a:spcBef>
        <a:spcAft>
          <a:spcPct val="0"/>
        </a:spcAft>
        <a:defRPr sz="2800" b="1">
          <a:solidFill>
            <a:srgbClr val="001965"/>
          </a:solidFill>
          <a:latin typeface="Verdana" charset="0"/>
        </a:defRPr>
      </a:lvl7pPr>
      <a:lvl8pPr marL="1371600" algn="l" rtl="0" eaLnBrk="1" fontAlgn="base" hangingPunct="1">
        <a:spcBef>
          <a:spcPct val="0"/>
        </a:spcBef>
        <a:spcAft>
          <a:spcPct val="0"/>
        </a:spcAft>
        <a:defRPr sz="2800" b="1">
          <a:solidFill>
            <a:srgbClr val="001965"/>
          </a:solidFill>
          <a:latin typeface="Verdana" charset="0"/>
        </a:defRPr>
      </a:lvl8pPr>
      <a:lvl9pPr marL="1828800" algn="l" rtl="0" eaLnBrk="1" fontAlgn="base" hangingPunct="1">
        <a:spcBef>
          <a:spcPct val="0"/>
        </a:spcBef>
        <a:spcAft>
          <a:spcPct val="0"/>
        </a:spcAft>
        <a:defRPr sz="2800" b="1">
          <a:solidFill>
            <a:srgbClr val="001965"/>
          </a:solidFill>
          <a:latin typeface="Verdana" charset="0"/>
        </a:defRPr>
      </a:lvl9pPr>
    </p:titleStyle>
    <p:bodyStyle>
      <a:lvl1pPr marL="263525" indent="-263525" algn="l" rtl="0" eaLnBrk="0" fontAlgn="base" hangingPunct="0">
        <a:spcBef>
          <a:spcPct val="20000"/>
        </a:spcBef>
        <a:spcAft>
          <a:spcPct val="0"/>
        </a:spcAft>
        <a:buClr>
          <a:schemeClr val="accent1"/>
        </a:buClr>
        <a:buChar char="•"/>
        <a:defRPr sz="2200">
          <a:solidFill>
            <a:schemeClr val="accent2"/>
          </a:solidFill>
          <a:latin typeface="+mn-lt"/>
          <a:ea typeface="ＭＳ Ｐゴシック" pitchFamily="34" charset="-128"/>
          <a:cs typeface="MS PGothic"/>
        </a:defRPr>
      </a:lvl1pPr>
      <a:lvl2pPr marL="803275" indent="-263525" algn="l" rtl="0" eaLnBrk="0" fontAlgn="base" hangingPunct="0">
        <a:spcBef>
          <a:spcPct val="20000"/>
        </a:spcBef>
        <a:spcAft>
          <a:spcPct val="0"/>
        </a:spcAft>
        <a:buClr>
          <a:schemeClr val="hlink"/>
        </a:buClr>
        <a:buChar char="•"/>
        <a:defRPr sz="2000">
          <a:solidFill>
            <a:schemeClr val="accent2"/>
          </a:solidFill>
          <a:latin typeface="+mn-lt"/>
          <a:ea typeface="ＭＳ Ｐゴシック" pitchFamily="34" charset="-128"/>
          <a:cs typeface="MS PGothic"/>
        </a:defRPr>
      </a:lvl2pPr>
      <a:lvl3pPr marL="1344613" indent="-268288" algn="l" rtl="0" eaLnBrk="0" fontAlgn="base" hangingPunct="0">
        <a:spcBef>
          <a:spcPct val="20000"/>
        </a:spcBef>
        <a:spcAft>
          <a:spcPct val="0"/>
        </a:spcAft>
        <a:buClr>
          <a:schemeClr val="accent2"/>
        </a:buClr>
        <a:buChar char="•"/>
        <a:defRPr>
          <a:solidFill>
            <a:schemeClr val="accent2"/>
          </a:solidFill>
          <a:latin typeface="+mn-lt"/>
          <a:ea typeface="ＭＳ Ｐゴシック" pitchFamily="34" charset="-128"/>
          <a:cs typeface="MS PGothic"/>
        </a:defRPr>
      </a:lvl3pPr>
      <a:lvl4pPr marL="1884363" indent="-263525" algn="l" rtl="0" eaLnBrk="0" fontAlgn="base" hangingPunct="0">
        <a:spcBef>
          <a:spcPct val="20000"/>
        </a:spcBef>
        <a:spcAft>
          <a:spcPct val="0"/>
        </a:spcAft>
        <a:buClr>
          <a:schemeClr val="folHlink"/>
        </a:buClr>
        <a:buChar char="•"/>
        <a:defRPr sz="1600">
          <a:solidFill>
            <a:schemeClr val="accent2"/>
          </a:solidFill>
          <a:latin typeface="+mn-lt"/>
          <a:ea typeface="ＭＳ Ｐゴシック" pitchFamily="34" charset="-128"/>
          <a:cs typeface="MS PGothic"/>
        </a:defRPr>
      </a:lvl4pPr>
      <a:lvl5pPr marL="2424113" indent="-277813" algn="l" rtl="0" eaLnBrk="0" fontAlgn="base" hangingPunct="0">
        <a:spcBef>
          <a:spcPct val="20000"/>
        </a:spcBef>
        <a:spcAft>
          <a:spcPct val="0"/>
        </a:spcAft>
        <a:buClr>
          <a:schemeClr val="tx1"/>
        </a:buClr>
        <a:buChar char="•"/>
        <a:defRPr sz="1400">
          <a:solidFill>
            <a:schemeClr val="accent2"/>
          </a:solidFill>
          <a:latin typeface="+mn-lt"/>
          <a:ea typeface="ＭＳ Ｐゴシック" pitchFamily="34" charset="-128"/>
          <a:cs typeface="MS PGothic"/>
        </a:defRPr>
      </a:lvl5pPr>
      <a:lvl6pPr marL="2881313" indent="-277813" algn="l" rtl="0" eaLnBrk="1" fontAlgn="base" hangingPunct="1">
        <a:spcBef>
          <a:spcPct val="20000"/>
        </a:spcBef>
        <a:spcAft>
          <a:spcPct val="0"/>
        </a:spcAft>
        <a:buClr>
          <a:schemeClr val="tx1"/>
        </a:buClr>
        <a:buChar char="•"/>
        <a:defRPr sz="1400">
          <a:solidFill>
            <a:schemeClr val="accent2"/>
          </a:solidFill>
          <a:latin typeface="+mn-lt"/>
          <a:ea typeface="ＭＳ Ｐゴシック" charset="-128"/>
        </a:defRPr>
      </a:lvl6pPr>
      <a:lvl7pPr marL="3338513" indent="-277813" algn="l" rtl="0" eaLnBrk="1" fontAlgn="base" hangingPunct="1">
        <a:spcBef>
          <a:spcPct val="20000"/>
        </a:spcBef>
        <a:spcAft>
          <a:spcPct val="0"/>
        </a:spcAft>
        <a:buClr>
          <a:schemeClr val="tx1"/>
        </a:buClr>
        <a:buChar char="•"/>
        <a:defRPr sz="1400">
          <a:solidFill>
            <a:schemeClr val="accent2"/>
          </a:solidFill>
          <a:latin typeface="+mn-lt"/>
          <a:ea typeface="ＭＳ Ｐゴシック" charset="-128"/>
        </a:defRPr>
      </a:lvl7pPr>
      <a:lvl8pPr marL="3795713" indent="-277813" algn="l" rtl="0" eaLnBrk="1" fontAlgn="base" hangingPunct="1">
        <a:spcBef>
          <a:spcPct val="20000"/>
        </a:spcBef>
        <a:spcAft>
          <a:spcPct val="0"/>
        </a:spcAft>
        <a:buClr>
          <a:schemeClr val="tx1"/>
        </a:buClr>
        <a:buChar char="•"/>
        <a:defRPr sz="1400">
          <a:solidFill>
            <a:schemeClr val="accent2"/>
          </a:solidFill>
          <a:latin typeface="+mn-lt"/>
          <a:ea typeface="ＭＳ Ｐゴシック" charset="-128"/>
        </a:defRPr>
      </a:lvl8pPr>
      <a:lvl9pPr marL="4252913" indent="-277813" algn="l" rtl="0" eaLnBrk="1" fontAlgn="base" hangingPunct="1">
        <a:spcBef>
          <a:spcPct val="20000"/>
        </a:spcBef>
        <a:spcAft>
          <a:spcPct val="0"/>
        </a:spcAft>
        <a:buClr>
          <a:schemeClr val="tx1"/>
        </a:buClr>
        <a:buChar char="•"/>
        <a:defRPr sz="1400">
          <a:solidFill>
            <a:schemeClr val="accent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09.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103.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8.xml"/><Relationship Id="rId5" Type="http://schemas.openxmlformats.org/officeDocument/2006/relationships/image" Target="../media/image44.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7.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3.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8.xml"/><Relationship Id="rId5" Type="http://schemas.openxmlformats.org/officeDocument/2006/relationships/image" Target="../media/image54.png"/><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8.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8.xml"/><Relationship Id="rId5" Type="http://schemas.openxmlformats.org/officeDocument/2006/relationships/image" Target="../media/image63.png"/><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30.xml"/><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9.xml"/><Relationship Id="rId4" Type="http://schemas.openxmlformats.org/officeDocument/2006/relationships/image" Target="../media/image68.png"/></Relationships>
</file>

<file path=ppt/slides/_rels/slide3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3.xml"/><Relationship Id="rId5" Type="http://schemas.openxmlformats.org/officeDocument/2006/relationships/image" Target="../media/image75.png"/><Relationship Id="rId4" Type="http://schemas.openxmlformats.org/officeDocument/2006/relationships/image" Target="../media/image7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3.xml"/><Relationship Id="rId5" Type="http://schemas.openxmlformats.org/officeDocument/2006/relationships/image" Target="../media/image79.png"/><Relationship Id="rId4" Type="http://schemas.openxmlformats.org/officeDocument/2006/relationships/image" Target="../media/image78.png"/></Relationships>
</file>

<file path=ppt/slides/_rels/slide4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3.xml"/><Relationship Id="rId4" Type="http://schemas.openxmlformats.org/officeDocument/2006/relationships/image" Target="../media/image8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3.xml"/></Relationships>
</file>

<file path=ppt/slides/_rels/slide5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25.xml"/><Relationship Id="rId4" Type="http://schemas.openxmlformats.org/officeDocument/2006/relationships/image" Target="../media/image8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90.png"/></Relationships>
</file>

<file path=ppt/slides/_rels/slide5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56.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97.png"/><Relationship Id="rId4" Type="http://schemas.openxmlformats.org/officeDocument/2006/relationships/image" Target="../media/image92.png"/></Relationships>
</file>

<file path=ppt/slides/_rels/slide5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92.png"/></Relationships>
</file>

<file path=ppt/slides/_rels/slide5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chart" Target="../charts/chart1.xml"/></Relationships>
</file>

<file path=ppt/slides/_rels/slide5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00.png"/><Relationship Id="rId4" Type="http://schemas.openxmlformats.org/officeDocument/2006/relationships/image" Target="../media/image96.jpe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3.xml"/></Relationships>
</file>

<file path=ppt/slides/_rels/slide6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99.png"/></Relationships>
</file>

<file path=ppt/slides/_rels/slide6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02.png"/></Relationships>
</file>

<file path=ppt/slides/_rels/slide6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0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 Id="rId4" Type="http://schemas.openxmlformats.org/officeDocument/2006/relationships/image" Target="../media/image106.png"/></Relationships>
</file>

<file path=ppt/slides/_rels/slide65.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image" Target="../media/image122.jpeg"/><Relationship Id="rId1" Type="http://schemas.openxmlformats.org/officeDocument/2006/relationships/slideLayout" Target="../slideLayouts/slideLayout9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3.xml"/><Relationship Id="rId4" Type="http://schemas.openxmlformats.org/officeDocument/2006/relationships/image" Target="../media/image17.png"/></Relationships>
</file>

<file path=ppt/slides/_rels/slide80.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135.xml"/><Relationship Id="rId5" Type="http://schemas.openxmlformats.org/officeDocument/2006/relationships/image" Target="../media/image127.png"/><Relationship Id="rId4" Type="http://schemas.openxmlformats.org/officeDocument/2006/relationships/image" Target="../media/image126.png"/></Relationships>
</file>

<file path=ppt/slides/_rels/slide81.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7.xml"/><Relationship Id="rId4" Type="http://schemas.openxmlformats.org/officeDocument/2006/relationships/image" Target="../media/image131.png"/></Relationships>
</file>

<file path=ppt/slides/_rels/slide83.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33.emf"/><Relationship Id="rId1" Type="http://schemas.openxmlformats.org/officeDocument/2006/relationships/slideLayout" Target="../slideLayouts/slideLayout64.xml"/></Relationships>
</file>

<file path=ppt/slides/_rels/slide85.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64.xml"/></Relationships>
</file>

<file path=ppt/slides/_rels/slide86.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59.xml"/></Relationships>
</file>

<file path=ppt/slides/_rels/slide87.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59.xml"/></Relationships>
</file>

<file path=ppt/slides/_rels/slide8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75.xml"/><Relationship Id="rId4" Type="http://schemas.openxmlformats.org/officeDocument/2006/relationships/image" Target="../media/image141.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3.xml"/><Relationship Id="rId5" Type="http://schemas.openxmlformats.org/officeDocument/2006/relationships/image" Target="../media/image21.png"/><Relationship Id="rId4" Type="http://schemas.openxmlformats.org/officeDocument/2006/relationships/image" Target="../media/image20.png"/></Relationships>
</file>

<file path=ppt/slides/_rels/slide90.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64.xml"/><Relationship Id="rId5" Type="http://schemas.openxmlformats.org/officeDocument/2006/relationships/image" Target="../media/image145.png"/><Relationship Id="rId4" Type="http://schemas.openxmlformats.org/officeDocument/2006/relationships/image" Target="../media/image144.png"/></Relationships>
</file>

<file path=ppt/slides/_rels/slide91.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64.xml"/></Relationships>
</file>

<file path=ppt/slides/_rels/slide92.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image" Target="../media/image147.jpeg"/><Relationship Id="rId1" Type="http://schemas.openxmlformats.org/officeDocument/2006/relationships/slideLayout" Target="../slideLayouts/slideLayout63.xml"/><Relationship Id="rId4" Type="http://schemas.openxmlformats.org/officeDocument/2006/relationships/image" Target="../media/image149.jpeg"/></Relationships>
</file>

<file path=ppt/slides/_rels/slide93.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jpeg"/><Relationship Id="rId1" Type="http://schemas.openxmlformats.org/officeDocument/2006/relationships/slideLayout" Target="../slideLayouts/slideLayout85.xml"/></Relationships>
</file>

<file path=ppt/slides/_rels/slide94.xml.rels><?xml version="1.0" encoding="UTF-8" standalone="yes"?>
<Relationships xmlns="http://schemas.openxmlformats.org/package/2006/relationships"><Relationship Id="rId2" Type="http://schemas.openxmlformats.org/officeDocument/2006/relationships/image" Target="../media/image152.jpeg"/><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5325" y="734839"/>
            <a:ext cx="7772400" cy="1470025"/>
          </a:xfrm>
        </p:spPr>
        <p:txBody>
          <a:bodyPr>
            <a:normAutofit fontScale="90000"/>
          </a:bodyPr>
          <a:lstStyle/>
          <a:p>
            <a:pPr algn="r"/>
            <a:r>
              <a:rPr lang="he-IL" b="1" dirty="0">
                <a:ea typeface="Calibri"/>
                <a:cs typeface="David"/>
              </a:rPr>
              <a:t>מתוק מעושן: עישון וגמילה לאנשים עם סוכרת</a:t>
            </a:r>
            <a:r>
              <a:rPr lang="he-IL" sz="4000" dirty="0">
                <a:ea typeface="Calibri"/>
                <a:cs typeface="David"/>
              </a:rPr>
              <a:t>  </a:t>
            </a:r>
            <a:r>
              <a:rPr lang="en-US" sz="4000" dirty="0">
                <a:ea typeface="Calibri"/>
                <a:cs typeface="Times New Roman"/>
              </a:rPr>
              <a:t/>
            </a:r>
            <a:br>
              <a:rPr lang="en-US" sz="4000" dirty="0">
                <a:ea typeface="Calibri"/>
                <a:cs typeface="Times New Roman"/>
              </a:rPr>
            </a:br>
            <a:endParaRPr lang="he-IL"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988299" y="5161409"/>
            <a:ext cx="2143125" cy="1666875"/>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492" y="5154445"/>
            <a:ext cx="1856316" cy="1664943"/>
          </a:xfrm>
          <a:prstGeom prst="rect">
            <a:avLst/>
          </a:prstGeom>
        </p:spPr>
      </p:pic>
      <p:pic>
        <p:nvPicPr>
          <p:cNvPr id="1027" name="Picture 3" descr="C:\Documents and Settings\ilanahb\Local Settings\Temporary Internet Files\Content.IE5\DZ18W4N0\quit[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515246" y="2276872"/>
            <a:ext cx="1920850" cy="1867445"/>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C:\Documents and Settings\ilanahb\Local Settings\Temporary Internet Files\Content.IE5\335QBS69\blockpageCAPBWL2L.gif"/>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C:\Documents and Settings\ilanahb\Local Settings\Temporary Internet Files\Content.IE5\JQRMW90C\blockpageCA7S39H4.gif"/>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20"/>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051720" y="5416176"/>
            <a:ext cx="4572000" cy="1157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p:nvPr/>
        </p:nvSpPr>
        <p:spPr>
          <a:xfrm>
            <a:off x="2276475" y="5599764"/>
            <a:ext cx="4572000" cy="1200329"/>
          </a:xfrm>
          <a:prstGeom prst="rect">
            <a:avLst/>
          </a:prstGeom>
        </p:spPr>
        <p:txBody>
          <a:bodyPr>
            <a:spAutoFit/>
          </a:bodyPr>
          <a:lstStyle/>
          <a:p>
            <a:pPr algn="ctr"/>
            <a:r>
              <a:rPr lang="he-IL" dirty="0"/>
              <a:t>ד"ר אילנה הרמן-בהם</a:t>
            </a:r>
          </a:p>
          <a:p>
            <a:pPr algn="ctr">
              <a:spcBef>
                <a:spcPct val="50000"/>
              </a:spcBef>
            </a:pPr>
            <a:r>
              <a:rPr lang="he-IL" dirty="0"/>
              <a:t>מנהלת מחלקה פנימית ג' ומרפאת סוכרת</a:t>
            </a:r>
          </a:p>
          <a:p>
            <a:pPr algn="ctr">
              <a:spcBef>
                <a:spcPct val="50000"/>
              </a:spcBef>
            </a:pPr>
            <a:r>
              <a:rPr lang="he-IL" dirty="0"/>
              <a:t>מרכז רפואי אוניברסיטאי סורוקה</a:t>
            </a:r>
            <a:endParaRPr lang="en-GB" dirty="0"/>
          </a:p>
        </p:txBody>
      </p:sp>
      <p:sp>
        <p:nvSpPr>
          <p:cNvPr id="6" name="Left-Right Arrow 5"/>
          <p:cNvSpPr/>
          <p:nvPr/>
        </p:nvSpPr>
        <p:spPr>
          <a:xfrm rot="2125175">
            <a:off x="5868144" y="4149079"/>
            <a:ext cx="1296144" cy="7200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Left-Right Arrow 13"/>
          <p:cNvSpPr/>
          <p:nvPr/>
        </p:nvSpPr>
        <p:spPr>
          <a:xfrm rot="19302748">
            <a:off x="2135411" y="4149078"/>
            <a:ext cx="1296144" cy="7200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 xmlns:p14="http://schemas.microsoft.com/office/powerpoint/2010/main" val="3524431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53138"/>
            <a:ext cx="9036496" cy="134416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6448425"/>
            <a:ext cx="2143125" cy="4095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220" name="Picture 4"/>
          <p:cNvPicPr>
            <a:picLocks noGrp="1" noChangeAspect="1" noChangeArrowheads="1"/>
          </p:cNvPicPr>
          <p:nvPr>
            <p:ph idx="1"/>
          </p:nvPr>
        </p:nvPicPr>
        <p:blipFill>
          <a:blip r:embed="rId4" cstate="print">
            <a:extLst>
              <a:ext uri="{28A0092B-C50C-407E-A947-70E740481C1C}">
                <a14:useLocalDpi xmlns="" xmlns:a14="http://schemas.microsoft.com/office/drawing/2010/main" val="0"/>
              </a:ext>
            </a:extLst>
          </a:blip>
          <a:srcRect/>
          <a:stretch>
            <a:fillRect/>
          </a:stretch>
        </p:blipFill>
        <p:spPr bwMode="auto">
          <a:xfrm>
            <a:off x="269776" y="1353185"/>
            <a:ext cx="8496944" cy="411594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1619609" y="5701898"/>
            <a:ext cx="6308586" cy="923330"/>
          </a:xfrm>
          <a:prstGeom prst="rect">
            <a:avLst/>
          </a:prstGeom>
          <a:noFill/>
        </p:spPr>
        <p:txBody>
          <a:bodyPr wrap="none" rtlCol="1">
            <a:spAutoFit/>
          </a:bodyPr>
          <a:lstStyle/>
          <a:p>
            <a:pPr algn="l" rtl="0"/>
            <a:r>
              <a:rPr lang="en-US" dirty="0" smtClean="0">
                <a:solidFill>
                  <a:prstClr val="black"/>
                </a:solidFill>
              </a:rPr>
              <a:t>All children born 1999-2005 who developed T1DM by 2013-# 344</a:t>
            </a:r>
          </a:p>
          <a:p>
            <a:pPr algn="l" rtl="0"/>
            <a:r>
              <a:rPr lang="en-US" dirty="0" smtClean="0">
                <a:solidFill>
                  <a:prstClr val="black"/>
                </a:solidFill>
              </a:rPr>
              <a:t>3 birth year and HLA matched controls for each T1DM child</a:t>
            </a:r>
          </a:p>
          <a:p>
            <a:pPr algn="l" rtl="0"/>
            <a:endParaRPr lang="he-IL" dirty="0">
              <a:solidFill>
                <a:prstClr val="black"/>
              </a:solidFill>
            </a:endParaRPr>
          </a:p>
        </p:txBody>
      </p:sp>
      <p:sp>
        <p:nvSpPr>
          <p:cNvPr id="6" name="Rectangle 5"/>
          <p:cNvSpPr/>
          <p:nvPr/>
        </p:nvSpPr>
        <p:spPr>
          <a:xfrm rot="5400000">
            <a:off x="4103916" y="3032925"/>
            <a:ext cx="1512168" cy="64807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6740624" y="2348880"/>
            <a:ext cx="1512168" cy="22322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 xmlns:p14="http://schemas.microsoft.com/office/powerpoint/2010/main" val="126174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מה בתפריט הנסיכה?</a:t>
            </a:r>
            <a:endParaRPr lang="he-IL" dirty="0"/>
          </a:p>
        </p:txBody>
      </p:sp>
      <p:sp>
        <p:nvSpPr>
          <p:cNvPr id="3" name="Content Placeholder 2"/>
          <p:cNvSpPr>
            <a:spLocks noGrp="1"/>
          </p:cNvSpPr>
          <p:nvPr>
            <p:ph idx="1"/>
          </p:nvPr>
        </p:nvSpPr>
        <p:spPr>
          <a:xfrm>
            <a:off x="457200" y="1600200"/>
            <a:ext cx="8229600" cy="4349079"/>
          </a:xfrm>
        </p:spPr>
        <p:txBody>
          <a:bodyPr>
            <a:normAutofit fontScale="92500" lnSpcReduction="20000"/>
          </a:bodyPr>
          <a:lstStyle/>
          <a:p>
            <a:r>
              <a:rPr lang="he-IL" dirty="0" smtClean="0"/>
              <a:t>הקשר בין עישון והופעת סוכרת –</a:t>
            </a:r>
            <a:r>
              <a:rPr lang="he-IL" sz="3800" b="1" dirty="0" smtClean="0"/>
              <a:t>יש!!  </a:t>
            </a:r>
            <a:endParaRPr lang="he-IL" dirty="0" smtClean="0"/>
          </a:p>
          <a:p>
            <a:r>
              <a:rPr lang="he-IL" dirty="0" smtClean="0">
                <a:solidFill>
                  <a:schemeClr val="bg1">
                    <a:lumMod val="85000"/>
                  </a:schemeClr>
                </a:solidFill>
              </a:rPr>
              <a:t>השפעת העישון על גליקמיה ואיזון סוכרת</a:t>
            </a:r>
          </a:p>
          <a:p>
            <a:endParaRPr lang="he-IL" dirty="0" smtClean="0">
              <a:solidFill>
                <a:schemeClr val="bg1">
                  <a:lumMod val="85000"/>
                </a:schemeClr>
              </a:solidFill>
            </a:endParaRPr>
          </a:p>
          <a:p>
            <a:r>
              <a:rPr lang="he-IL" dirty="0" smtClean="0">
                <a:solidFill>
                  <a:schemeClr val="bg1">
                    <a:lumMod val="85000"/>
                  </a:schemeClr>
                </a:solidFill>
              </a:rPr>
              <a:t>השפעת עישון על סיבוכי סוכרת</a:t>
            </a:r>
          </a:p>
          <a:p>
            <a:endParaRPr lang="he-IL" dirty="0" smtClean="0">
              <a:solidFill>
                <a:schemeClr val="bg1">
                  <a:lumMod val="85000"/>
                </a:schemeClr>
              </a:solidFill>
            </a:endParaRPr>
          </a:p>
          <a:p>
            <a:r>
              <a:rPr lang="he-IL" dirty="0" smtClean="0">
                <a:solidFill>
                  <a:schemeClr val="bg1">
                    <a:lumMod val="85000"/>
                  </a:schemeClr>
                </a:solidFill>
              </a:rPr>
              <a:t>האם הפסקת עישון משנה את הסיכון לפתח סוכרת? איזון?  סיכון לסיבוכים?</a:t>
            </a:r>
          </a:p>
          <a:p>
            <a:endParaRPr lang="he-IL" dirty="0" smtClean="0">
              <a:solidFill>
                <a:schemeClr val="bg1">
                  <a:lumMod val="85000"/>
                </a:schemeClr>
              </a:solidFill>
            </a:endParaRPr>
          </a:p>
          <a:p>
            <a:r>
              <a:rPr lang="he-IL" dirty="0" smtClean="0">
                <a:solidFill>
                  <a:schemeClr val="bg1">
                    <a:lumMod val="85000"/>
                  </a:schemeClr>
                </a:solidFill>
              </a:rPr>
              <a:t>הפסקת עישון בסוכרתיים- תכנית טיפולית כוללנית</a:t>
            </a:r>
          </a:p>
          <a:p>
            <a:endParaRPr lang="he-IL" dirty="0"/>
          </a:p>
        </p:txBody>
      </p:sp>
      <p:sp>
        <p:nvSpPr>
          <p:cNvPr id="4" name="TextBox 3"/>
          <p:cNvSpPr txBox="1"/>
          <p:nvPr/>
        </p:nvSpPr>
        <p:spPr>
          <a:xfrm>
            <a:off x="2955205" y="2852936"/>
            <a:ext cx="2561920" cy="646331"/>
          </a:xfrm>
          <a:prstGeom prst="rect">
            <a:avLst/>
          </a:prstGeom>
          <a:noFill/>
        </p:spPr>
        <p:txBody>
          <a:bodyPr wrap="none" rtlCol="1">
            <a:spAutoFit/>
          </a:bodyPr>
          <a:lstStyle/>
          <a:p>
            <a:r>
              <a:rPr lang="he-IL" sz="3600" b="1" dirty="0" smtClean="0">
                <a:solidFill>
                  <a:srgbClr val="FF0000"/>
                </a:solidFill>
                <a:effectLst>
                  <a:outerShdw blurRad="38100" dist="38100" dir="2700000" algn="tl">
                    <a:srgbClr val="000000">
                      <a:alpha val="43137"/>
                    </a:srgbClr>
                  </a:outerShdw>
                </a:effectLst>
              </a:rPr>
              <a:t>מה המנגנון?</a:t>
            </a:r>
            <a:endParaRPr lang="he-IL"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82895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3912" y="332656"/>
            <a:ext cx="7496175" cy="1323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44208" y="6597352"/>
            <a:ext cx="2571750" cy="85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5536" y="1656631"/>
            <a:ext cx="3876675" cy="47246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4679" y="2919355"/>
            <a:ext cx="709233" cy="369332"/>
          </a:xfrm>
          <a:prstGeom prst="rect">
            <a:avLst/>
          </a:prstGeom>
          <a:noFill/>
        </p:spPr>
        <p:txBody>
          <a:bodyPr wrap="none" rtlCol="1">
            <a:spAutoFit/>
          </a:bodyPr>
          <a:lstStyle/>
          <a:p>
            <a:r>
              <a:rPr lang="en-US" dirty="0" smtClean="0">
                <a:solidFill>
                  <a:prstClr val="black"/>
                </a:solidFill>
              </a:rPr>
              <a:t>OGTT</a:t>
            </a:r>
            <a:endParaRPr lang="he-IL" dirty="0">
              <a:solidFill>
                <a:prstClr val="black"/>
              </a:solidFill>
            </a:endParaRPr>
          </a:p>
        </p:txBody>
      </p:sp>
      <p:pic>
        <p:nvPicPr>
          <p:cNvPr id="205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716016" y="1844824"/>
            <a:ext cx="4114800" cy="3819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76429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11188" y="-76200"/>
            <a:ext cx="7772400" cy="1143000"/>
          </a:xfrm>
        </p:spPr>
        <p:txBody>
          <a:bodyPr/>
          <a:lstStyle/>
          <a:p>
            <a:r>
              <a:rPr lang="en-US" altLang="ja-JP" b="1" dirty="0"/>
              <a:t>One of the possible mechanisms</a:t>
            </a:r>
            <a:endParaRPr lang="en-US" altLang="ja-JP" dirty="0"/>
          </a:p>
        </p:txBody>
      </p:sp>
      <p:sp>
        <p:nvSpPr>
          <p:cNvPr id="26629" name="AutoShape 5"/>
          <p:cNvSpPr>
            <a:spLocks noChangeArrowheads="1"/>
          </p:cNvSpPr>
          <p:nvPr/>
        </p:nvSpPr>
        <p:spPr bwMode="auto">
          <a:xfrm>
            <a:off x="2987675" y="3933825"/>
            <a:ext cx="2663825" cy="792163"/>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2800" b="1" dirty="0">
                <a:solidFill>
                  <a:prstClr val="black"/>
                </a:solidFill>
              </a:rPr>
              <a:t>Insulin action</a:t>
            </a:r>
          </a:p>
        </p:txBody>
      </p:sp>
      <p:sp>
        <p:nvSpPr>
          <p:cNvPr id="26630" name="Line 6"/>
          <p:cNvSpPr>
            <a:spLocks noChangeShapeType="1"/>
          </p:cNvSpPr>
          <p:nvPr/>
        </p:nvSpPr>
        <p:spPr bwMode="auto">
          <a:xfrm>
            <a:off x="5486400" y="4038600"/>
            <a:ext cx="0" cy="576263"/>
          </a:xfrm>
          <a:prstGeom prst="line">
            <a:avLst/>
          </a:prstGeom>
          <a:noFill/>
          <a:ln w="38100">
            <a:solidFill>
              <a:schemeClr val="tx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he-IL">
              <a:solidFill>
                <a:prstClr val="black"/>
              </a:solidFill>
            </a:endParaRPr>
          </a:p>
        </p:txBody>
      </p:sp>
      <p:sp>
        <p:nvSpPr>
          <p:cNvPr id="26632" name="AutoShape 8"/>
          <p:cNvSpPr>
            <a:spLocks noChangeArrowheads="1"/>
          </p:cNvSpPr>
          <p:nvPr/>
        </p:nvSpPr>
        <p:spPr bwMode="auto">
          <a:xfrm>
            <a:off x="2987675" y="1341438"/>
            <a:ext cx="2663825" cy="792162"/>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2800" b="1" dirty="0">
                <a:solidFill>
                  <a:prstClr val="black"/>
                </a:solidFill>
              </a:rPr>
              <a:t>Smoking</a:t>
            </a:r>
          </a:p>
        </p:txBody>
      </p:sp>
      <p:sp>
        <p:nvSpPr>
          <p:cNvPr id="26633" name="AutoShape 9"/>
          <p:cNvSpPr>
            <a:spLocks noChangeArrowheads="1"/>
          </p:cNvSpPr>
          <p:nvPr/>
        </p:nvSpPr>
        <p:spPr bwMode="auto">
          <a:xfrm>
            <a:off x="2974975" y="2713038"/>
            <a:ext cx="2663825" cy="792162"/>
          </a:xfrm>
          <a:prstGeom prst="roundRect">
            <a:avLst>
              <a:gd name="adj" fmla="val 16667"/>
            </a:avLst>
          </a:prstGeom>
          <a:solidFill>
            <a:srgbClr val="CCFFCC"/>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2800" b="1" dirty="0" err="1">
                <a:solidFill>
                  <a:prstClr val="black"/>
                </a:solidFill>
              </a:rPr>
              <a:t>Oxdative</a:t>
            </a:r>
            <a:r>
              <a:rPr lang="en-US" altLang="ja-JP" sz="2800" b="1">
                <a:solidFill>
                  <a:prstClr val="black"/>
                </a:solidFill>
              </a:rPr>
              <a:t> stress</a:t>
            </a:r>
          </a:p>
        </p:txBody>
      </p:sp>
      <p:sp>
        <p:nvSpPr>
          <p:cNvPr id="26634" name="Line 10"/>
          <p:cNvSpPr>
            <a:spLocks noChangeShapeType="1"/>
          </p:cNvSpPr>
          <p:nvPr/>
        </p:nvSpPr>
        <p:spPr bwMode="auto">
          <a:xfrm flipV="1">
            <a:off x="5486400" y="2743200"/>
            <a:ext cx="0" cy="576263"/>
          </a:xfrm>
          <a:prstGeom prst="line">
            <a:avLst/>
          </a:prstGeom>
          <a:noFill/>
          <a:ln w="38100">
            <a:solidFill>
              <a:schemeClr val="tx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he-IL">
              <a:solidFill>
                <a:prstClr val="black"/>
              </a:solidFill>
            </a:endParaRPr>
          </a:p>
        </p:txBody>
      </p:sp>
      <p:sp>
        <p:nvSpPr>
          <p:cNvPr id="26635" name="AutoShape 11"/>
          <p:cNvSpPr>
            <a:spLocks noChangeArrowheads="1"/>
          </p:cNvSpPr>
          <p:nvPr/>
        </p:nvSpPr>
        <p:spPr bwMode="auto">
          <a:xfrm>
            <a:off x="2987675" y="5229225"/>
            <a:ext cx="2663825" cy="792163"/>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2800" b="1">
                <a:solidFill>
                  <a:prstClr val="black"/>
                </a:solidFill>
              </a:rPr>
              <a:t>Diabetes mellitus</a:t>
            </a:r>
          </a:p>
        </p:txBody>
      </p:sp>
      <p:sp>
        <p:nvSpPr>
          <p:cNvPr id="26639" name="AutoShape 15"/>
          <p:cNvSpPr>
            <a:spLocks noChangeArrowheads="1"/>
          </p:cNvSpPr>
          <p:nvPr/>
        </p:nvSpPr>
        <p:spPr bwMode="auto">
          <a:xfrm flipV="1">
            <a:off x="3348038" y="2205038"/>
            <a:ext cx="1944687" cy="360362"/>
          </a:xfrm>
          <a:prstGeom prst="upArrow">
            <a:avLst>
              <a:gd name="adj1" fmla="val 53472"/>
              <a:gd name="adj2" fmla="val 52421"/>
            </a:avLst>
          </a:prstGeom>
          <a:gradFill rotWithShape="1">
            <a:gsLst>
              <a:gs pos="0">
                <a:schemeClr val="bg1">
                  <a:alpha val="0"/>
                </a:schemeClr>
              </a:gs>
              <a:gs pos="100000">
                <a:srgbClr val="FF9966"/>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he-IL">
              <a:solidFill>
                <a:prstClr val="black"/>
              </a:solidFill>
            </a:endParaRPr>
          </a:p>
        </p:txBody>
      </p:sp>
      <p:sp>
        <p:nvSpPr>
          <p:cNvPr id="26640" name="AutoShape 16"/>
          <p:cNvSpPr>
            <a:spLocks noChangeArrowheads="1"/>
          </p:cNvSpPr>
          <p:nvPr/>
        </p:nvSpPr>
        <p:spPr bwMode="auto">
          <a:xfrm flipV="1">
            <a:off x="3348038" y="3502025"/>
            <a:ext cx="1944687" cy="360363"/>
          </a:xfrm>
          <a:prstGeom prst="upArrow">
            <a:avLst>
              <a:gd name="adj1" fmla="val 50046"/>
              <a:gd name="adj2" fmla="val 61671"/>
            </a:avLst>
          </a:prstGeom>
          <a:gradFill rotWithShape="1">
            <a:gsLst>
              <a:gs pos="0">
                <a:schemeClr val="folHlink">
                  <a:alpha val="0"/>
                </a:schemeClr>
              </a:gs>
              <a:gs pos="100000">
                <a:srgbClr val="FF9966"/>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he-IL">
              <a:solidFill>
                <a:prstClr val="black"/>
              </a:solidFill>
            </a:endParaRPr>
          </a:p>
        </p:txBody>
      </p:sp>
      <p:sp>
        <p:nvSpPr>
          <p:cNvPr id="26641" name="AutoShape 17"/>
          <p:cNvSpPr>
            <a:spLocks noChangeArrowheads="1"/>
          </p:cNvSpPr>
          <p:nvPr/>
        </p:nvSpPr>
        <p:spPr bwMode="auto">
          <a:xfrm flipV="1">
            <a:off x="3348038" y="4797425"/>
            <a:ext cx="1944687" cy="360363"/>
          </a:xfrm>
          <a:prstGeom prst="upArrow">
            <a:avLst>
              <a:gd name="adj1" fmla="val 46778"/>
              <a:gd name="adj2" fmla="val 61231"/>
            </a:avLst>
          </a:prstGeom>
          <a:gradFill rotWithShape="1">
            <a:gsLst>
              <a:gs pos="0">
                <a:schemeClr val="folHlink">
                  <a:alpha val="0"/>
                </a:schemeClr>
              </a:gs>
              <a:gs pos="100000">
                <a:srgbClr val="FF9966"/>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he-IL">
              <a:solidFill>
                <a:prstClr val="black"/>
              </a:solidFill>
            </a:endParaRPr>
          </a:p>
        </p:txBody>
      </p:sp>
      <p:sp>
        <p:nvSpPr>
          <p:cNvPr id="26643" name="Text Box 19"/>
          <p:cNvSpPr txBox="1">
            <a:spLocks noChangeArrowheads="1"/>
          </p:cNvSpPr>
          <p:nvPr/>
        </p:nvSpPr>
        <p:spPr bwMode="auto">
          <a:xfrm>
            <a:off x="250825" y="6308725"/>
            <a:ext cx="561657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000">
                <a:solidFill>
                  <a:prstClr val="black"/>
                </a:solidFill>
              </a:rPr>
              <a:t>Bridges AB. et al., 1993  Paolisso G, et el., 1993</a:t>
            </a:r>
          </a:p>
        </p:txBody>
      </p:sp>
    </p:spTree>
    <p:extLst>
      <p:ext uri="{BB962C8B-B14F-4D97-AF65-F5344CB8AC3E}">
        <p14:creationId xmlns="" xmlns:p14="http://schemas.microsoft.com/office/powerpoint/2010/main" val="17521465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43000"/>
          </a:xfrm>
        </p:spPr>
        <p:txBody>
          <a:bodyPr>
            <a:normAutofit fontScale="90000"/>
          </a:bodyPr>
          <a:lstStyle/>
          <a:p>
            <a:r>
              <a:rPr lang="en-US" b="1" dirty="0" smtClean="0"/>
              <a:t>Possible Mechanisms for the Link</a:t>
            </a:r>
            <a:br>
              <a:rPr lang="en-US" b="1" dirty="0" smtClean="0"/>
            </a:br>
            <a:r>
              <a:rPr lang="en-US" b="1" dirty="0" smtClean="0"/>
              <a:t>Between Smoking and Diabetes</a:t>
            </a:r>
            <a:endParaRPr lang="he-IL" b="1" dirty="0"/>
          </a:p>
        </p:txBody>
      </p:sp>
      <p:sp>
        <p:nvSpPr>
          <p:cNvPr id="3" name="Content Placeholder 2"/>
          <p:cNvSpPr>
            <a:spLocks noGrp="1"/>
          </p:cNvSpPr>
          <p:nvPr>
            <p:ph idx="1"/>
          </p:nvPr>
        </p:nvSpPr>
        <p:spPr>
          <a:xfrm>
            <a:off x="467544" y="1556792"/>
            <a:ext cx="8229600" cy="5472608"/>
          </a:xfrm>
        </p:spPr>
        <p:txBody>
          <a:bodyPr>
            <a:normAutofit fontScale="92500" lnSpcReduction="20000"/>
          </a:bodyPr>
          <a:lstStyle/>
          <a:p>
            <a:pPr algn="l" rtl="0"/>
            <a:r>
              <a:rPr lang="en-US" dirty="0" smtClean="0"/>
              <a:t>Smokers are leaner than non-smokers but more central obesity: increased cortisol, decreased testosterone in men, independent effects on estrogen and androgen in women</a:t>
            </a:r>
          </a:p>
          <a:p>
            <a:pPr algn="l" rtl="0"/>
            <a:r>
              <a:rPr lang="en-US" dirty="0" smtClean="0"/>
              <a:t> Increased inflammation and oxidation leading to enhanced insulin resistance</a:t>
            </a:r>
          </a:p>
          <a:p>
            <a:pPr algn="l" rtl="0"/>
            <a:r>
              <a:rPr lang="en-US" dirty="0" smtClean="0"/>
              <a:t>Acute infusion of nicotine increases insulin resistance</a:t>
            </a:r>
          </a:p>
          <a:p>
            <a:pPr algn="l" rtl="0"/>
            <a:r>
              <a:rPr lang="en-US" dirty="0" smtClean="0"/>
              <a:t>Nicotinic receptors on islets and beta cells: decreasing insulin release via neuronal acetylcholine receptors </a:t>
            </a:r>
          </a:p>
          <a:p>
            <a:pPr algn="l" rtl="0"/>
            <a:r>
              <a:rPr lang="en-US" dirty="0" smtClean="0"/>
              <a:t>In animals neonatal exposure to nicotine causes beta cell dysfunction and apoptosis</a:t>
            </a:r>
          </a:p>
          <a:p>
            <a:pPr algn="l" rtl="0"/>
            <a:endParaRPr lang="he-IL" dirty="0"/>
          </a:p>
        </p:txBody>
      </p:sp>
    </p:spTree>
    <p:extLst>
      <p:ext uri="{BB962C8B-B14F-4D97-AF65-F5344CB8AC3E}">
        <p14:creationId xmlns="" xmlns:p14="http://schemas.microsoft.com/office/powerpoint/2010/main" val="30926444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28713" y="133350"/>
            <a:ext cx="6886575" cy="6591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49131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14463" y="1919288"/>
            <a:ext cx="6315075" cy="3019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195480" y="5822203"/>
            <a:ext cx="4566058" cy="369332"/>
          </a:xfrm>
          <a:prstGeom prst="rect">
            <a:avLst/>
          </a:prstGeom>
          <a:noFill/>
        </p:spPr>
        <p:txBody>
          <a:bodyPr wrap="none" rtlCol="1">
            <a:spAutoFit/>
          </a:bodyPr>
          <a:lstStyle/>
          <a:p>
            <a:r>
              <a:rPr lang="en-US" b="1" dirty="0" smtClean="0"/>
              <a:t>12%  of diabetes can be attributed to smoking</a:t>
            </a:r>
            <a:endParaRPr lang="he-IL" b="1" dirty="0"/>
          </a:p>
        </p:txBody>
      </p:sp>
    </p:spTree>
    <p:extLst>
      <p:ext uri="{BB962C8B-B14F-4D97-AF65-F5344CB8AC3E}">
        <p14:creationId xmlns="" xmlns:p14="http://schemas.microsoft.com/office/powerpoint/2010/main" val="191721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1143000"/>
          </a:xfrm>
        </p:spPr>
        <p:txBody>
          <a:bodyPr>
            <a:normAutofit/>
          </a:bodyPr>
          <a:lstStyle/>
          <a:p>
            <a:r>
              <a:rPr lang="en-US" sz="4000" dirty="0" smtClean="0"/>
              <a:t>Health Consequences of Smoking</a:t>
            </a:r>
            <a:endParaRPr lang="he-IL" sz="4000"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620688"/>
            <a:ext cx="7488832" cy="62373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58952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320" y="2924944"/>
            <a:ext cx="6610350" cy="3524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76056" y="1052736"/>
            <a:ext cx="3495675" cy="1438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0" name="Picture 2" descr="C:\Documents and Settings\ilanahb\Local Settings\Temporary Internet Files\Content.IE5\DZ18W4N0\blockpageCARJVETC.gif"/>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72366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dirty="0"/>
          </a:p>
        </p:txBody>
      </p:sp>
      <p:pic>
        <p:nvPicPr>
          <p:cNvPr id="1024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1556792"/>
            <a:ext cx="7800975" cy="430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23799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מה בתפריט הנסיכה?</a:t>
            </a:r>
            <a:endParaRPr lang="he-IL" dirty="0"/>
          </a:p>
        </p:txBody>
      </p:sp>
      <p:sp>
        <p:nvSpPr>
          <p:cNvPr id="3" name="Content Placeholder 2"/>
          <p:cNvSpPr>
            <a:spLocks noGrp="1"/>
          </p:cNvSpPr>
          <p:nvPr>
            <p:ph idx="1"/>
          </p:nvPr>
        </p:nvSpPr>
        <p:spPr>
          <a:xfrm>
            <a:off x="457200" y="1600200"/>
            <a:ext cx="8229600" cy="4349079"/>
          </a:xfrm>
        </p:spPr>
        <p:txBody>
          <a:bodyPr>
            <a:normAutofit fontScale="85000" lnSpcReduction="20000"/>
          </a:bodyPr>
          <a:lstStyle/>
          <a:p>
            <a:r>
              <a:rPr lang="he-IL" dirty="0" smtClean="0"/>
              <a:t>הקשר בין עישון והופעת סוכרת</a:t>
            </a:r>
          </a:p>
          <a:p>
            <a:endParaRPr lang="he-IL" dirty="0" smtClean="0"/>
          </a:p>
          <a:p>
            <a:r>
              <a:rPr lang="he-IL" dirty="0" smtClean="0"/>
              <a:t>השפעת העישון על גליקמיה ואיזון סוכרת</a:t>
            </a:r>
          </a:p>
          <a:p>
            <a:endParaRPr lang="he-IL" dirty="0" smtClean="0"/>
          </a:p>
          <a:p>
            <a:r>
              <a:rPr lang="he-IL" dirty="0" smtClean="0"/>
              <a:t>השפעת עישון על סיבוכי סוכרת</a:t>
            </a:r>
          </a:p>
          <a:p>
            <a:endParaRPr lang="he-IL" dirty="0" smtClean="0"/>
          </a:p>
          <a:p>
            <a:r>
              <a:rPr lang="he-IL" dirty="0" smtClean="0"/>
              <a:t>האם הפסקת עישון משנה את הסיכון לפתח סוכרת? איזון?  סיכון לסיבוכים?</a:t>
            </a:r>
          </a:p>
          <a:p>
            <a:endParaRPr lang="he-IL" dirty="0" smtClean="0"/>
          </a:p>
          <a:p>
            <a:r>
              <a:rPr lang="he-IL" dirty="0" smtClean="0"/>
              <a:t>הפסקת עישון בסוכרתיים- הדגשים  לגמילה</a:t>
            </a:r>
          </a:p>
          <a:p>
            <a:endParaRPr lang="he-IL" dirty="0"/>
          </a:p>
        </p:txBody>
      </p:sp>
    </p:spTree>
    <p:extLst>
      <p:ext uri="{BB962C8B-B14F-4D97-AF65-F5344CB8AC3E}">
        <p14:creationId xmlns="" xmlns:p14="http://schemas.microsoft.com/office/powerpoint/2010/main" val="1684528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Content Placeholder 2"/>
          <p:cNvSpPr>
            <a:spLocks noGrp="1"/>
          </p:cNvSpPr>
          <p:nvPr>
            <p:ph idx="1"/>
          </p:nvPr>
        </p:nvSpPr>
        <p:spPr/>
        <p:txBody>
          <a:bodyPr/>
          <a:lstStyle/>
          <a:p>
            <a:endParaRPr lang="he-IL" dirty="0"/>
          </a:p>
        </p:txBody>
      </p:sp>
      <p:pic>
        <p:nvPicPr>
          <p:cNvPr id="1638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8200" y="1090613"/>
            <a:ext cx="7467600" cy="4676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746412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Content Placeholder 2"/>
          <p:cNvSpPr>
            <a:spLocks noGrp="1"/>
          </p:cNvSpPr>
          <p:nvPr>
            <p:ph idx="1"/>
          </p:nvPr>
        </p:nvSpPr>
        <p:spPr/>
        <p:txBody>
          <a:bodyPr/>
          <a:lstStyle/>
          <a:p>
            <a:endParaRPr lang="he-IL" dirty="0"/>
          </a:p>
        </p:txBody>
      </p:sp>
      <p:pic>
        <p:nvPicPr>
          <p:cNvPr id="1741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81063" y="1362075"/>
            <a:ext cx="7381875" cy="4133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98994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14450" y="1285875"/>
            <a:ext cx="6515100" cy="428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981155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28688" y="1943100"/>
            <a:ext cx="7286625" cy="2971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54036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3568" y="188640"/>
            <a:ext cx="7776863" cy="64807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718314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836712"/>
            <a:ext cx="7920880" cy="5184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806695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564904"/>
            <a:ext cx="8229600" cy="1143000"/>
          </a:xfrm>
        </p:spPr>
        <p:txBody>
          <a:bodyPr/>
          <a:lstStyle/>
          <a:p>
            <a:r>
              <a:rPr lang="he-IL" b="1" dirty="0" smtClean="0"/>
              <a:t>השפעה על רמת סוכר</a:t>
            </a:r>
            <a:endParaRPr lang="he-IL" b="1" dirty="0"/>
          </a:p>
        </p:txBody>
      </p:sp>
    </p:spTree>
    <p:extLst>
      <p:ext uri="{BB962C8B-B14F-4D97-AF65-F5344CB8AC3E}">
        <p14:creationId xmlns="" xmlns:p14="http://schemas.microsoft.com/office/powerpoint/2010/main" val="271527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2425" y="188641"/>
            <a:ext cx="8791575" cy="14401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91880" y="1653784"/>
            <a:ext cx="2160240" cy="407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6525344"/>
            <a:ext cx="2200275" cy="219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69379" y="1903841"/>
            <a:ext cx="7288287" cy="38389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a:off x="3635896" y="2348880"/>
            <a:ext cx="1755254" cy="0"/>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990267" y="2852936"/>
            <a:ext cx="1527647" cy="36004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Rectangle 9"/>
          <p:cNvSpPr/>
          <p:nvPr/>
        </p:nvSpPr>
        <p:spPr>
          <a:xfrm>
            <a:off x="3491880" y="1628801"/>
            <a:ext cx="2304256" cy="36004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 xmlns:p14="http://schemas.microsoft.com/office/powerpoint/2010/main" val="4867441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31103" y="1556792"/>
            <a:ext cx="6724650" cy="137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504" y="6705600"/>
            <a:ext cx="2543175" cy="152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83568" y="3717032"/>
            <a:ext cx="7776863" cy="23762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457200" y="116632"/>
            <a:ext cx="8229600" cy="1143000"/>
          </a:xfrm>
        </p:spPr>
        <p:txBody>
          <a:bodyPr/>
          <a:lstStyle/>
          <a:p>
            <a:r>
              <a:rPr lang="en-US" dirty="0" smtClean="0"/>
              <a:t>Effects on </a:t>
            </a:r>
            <a:r>
              <a:rPr lang="en-US" dirty="0" err="1" smtClean="0"/>
              <a:t>Glycemia</a:t>
            </a:r>
            <a:endParaRPr lang="he-IL" dirty="0"/>
          </a:p>
        </p:txBody>
      </p:sp>
      <p:cxnSp>
        <p:nvCxnSpPr>
          <p:cNvPr id="3" name="Straight Connector 2"/>
          <p:cNvCxnSpPr/>
          <p:nvPr/>
        </p:nvCxnSpPr>
        <p:spPr>
          <a:xfrm>
            <a:off x="2411760" y="4293096"/>
            <a:ext cx="57606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2020780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309563"/>
            <a:ext cx="9144000" cy="62388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Rectangle 2"/>
          <p:cNvSpPr/>
          <p:nvPr/>
        </p:nvSpPr>
        <p:spPr>
          <a:xfrm>
            <a:off x="683568" y="3068960"/>
            <a:ext cx="8136904" cy="36004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Rectangle 3"/>
          <p:cNvSpPr/>
          <p:nvPr/>
        </p:nvSpPr>
        <p:spPr>
          <a:xfrm>
            <a:off x="683568" y="4869160"/>
            <a:ext cx="8136904" cy="36004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extBox 5"/>
          <p:cNvSpPr txBox="1"/>
          <p:nvPr/>
        </p:nvSpPr>
        <p:spPr>
          <a:xfrm>
            <a:off x="4352711" y="134657"/>
            <a:ext cx="798617" cy="369332"/>
          </a:xfrm>
          <a:prstGeom prst="rect">
            <a:avLst/>
          </a:prstGeom>
          <a:noFill/>
        </p:spPr>
        <p:txBody>
          <a:bodyPr wrap="none" rtlCol="1">
            <a:spAutoFit/>
          </a:bodyPr>
          <a:lstStyle/>
          <a:p>
            <a:r>
              <a:rPr lang="en-US" dirty="0" smtClean="0">
                <a:solidFill>
                  <a:srgbClr val="FF0000"/>
                </a:solidFill>
              </a:rPr>
              <a:t>HbA1c</a:t>
            </a:r>
            <a:endParaRPr lang="he-IL" dirty="0">
              <a:solidFill>
                <a:srgbClr val="FF0000"/>
              </a:solidFill>
            </a:endParaRPr>
          </a:p>
        </p:txBody>
      </p:sp>
    </p:spTree>
    <p:extLst>
      <p:ext uri="{BB962C8B-B14F-4D97-AF65-F5344CB8AC3E}">
        <p14:creationId xmlns="" xmlns:p14="http://schemas.microsoft.com/office/powerpoint/2010/main" val="134091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4788" y="1496304"/>
            <a:ext cx="8964488" cy="43272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6490" y="116633"/>
            <a:ext cx="7696200" cy="1368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9552" y="5589240"/>
            <a:ext cx="7920880" cy="12687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436096" y="2060848"/>
            <a:ext cx="3456384" cy="30243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 xmlns:p14="http://schemas.microsoft.com/office/powerpoint/2010/main" val="107208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6713" y="692696"/>
            <a:ext cx="8410575" cy="5184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59918" y="308303"/>
            <a:ext cx="3632276" cy="369332"/>
          </a:xfrm>
          <a:prstGeom prst="rect">
            <a:avLst/>
          </a:prstGeom>
          <a:noFill/>
        </p:spPr>
        <p:txBody>
          <a:bodyPr wrap="none" rtlCol="1">
            <a:spAutoFit/>
          </a:bodyPr>
          <a:lstStyle/>
          <a:p>
            <a:pPr algn="l" rtl="0"/>
            <a:r>
              <a:rPr lang="en-US" dirty="0" smtClean="0">
                <a:solidFill>
                  <a:srgbClr val="FF0000"/>
                </a:solidFill>
              </a:rPr>
              <a:t>HbA1c by years of smoking cessation</a:t>
            </a:r>
            <a:endParaRPr lang="he-IL" dirty="0">
              <a:solidFill>
                <a:srgbClr val="FF0000"/>
              </a:solidFill>
            </a:endParaRPr>
          </a:p>
        </p:txBody>
      </p:sp>
      <p:sp>
        <p:nvSpPr>
          <p:cNvPr id="4" name="Rectangle 3"/>
          <p:cNvSpPr/>
          <p:nvPr/>
        </p:nvSpPr>
        <p:spPr>
          <a:xfrm>
            <a:off x="503548" y="3212976"/>
            <a:ext cx="8136904" cy="18002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Rectangle 4"/>
          <p:cNvSpPr/>
          <p:nvPr/>
        </p:nvSpPr>
        <p:spPr>
          <a:xfrm>
            <a:off x="503548" y="4725144"/>
            <a:ext cx="8136904" cy="18002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 xmlns:p14="http://schemas.microsoft.com/office/powerpoint/2010/main" val="13295134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3400" y="548680"/>
            <a:ext cx="8077200" cy="59046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24550" y="260648"/>
            <a:ext cx="2127570" cy="369332"/>
          </a:xfrm>
          <a:prstGeom prst="rect">
            <a:avLst/>
          </a:prstGeom>
          <a:noFill/>
        </p:spPr>
        <p:txBody>
          <a:bodyPr wrap="none" rtlCol="1">
            <a:spAutoFit/>
          </a:bodyPr>
          <a:lstStyle/>
          <a:p>
            <a:pPr algn="ctr"/>
            <a:r>
              <a:rPr lang="en-US" dirty="0" smtClean="0">
                <a:solidFill>
                  <a:srgbClr val="FF0000"/>
                </a:solidFill>
              </a:rPr>
              <a:t>HbA1c by pack-years</a:t>
            </a:r>
            <a:endParaRPr lang="he-IL" dirty="0">
              <a:solidFill>
                <a:srgbClr val="FF0000"/>
              </a:solidFill>
            </a:endParaRPr>
          </a:p>
        </p:txBody>
      </p:sp>
      <p:sp>
        <p:nvSpPr>
          <p:cNvPr id="4" name="Rectangle 3"/>
          <p:cNvSpPr/>
          <p:nvPr/>
        </p:nvSpPr>
        <p:spPr>
          <a:xfrm>
            <a:off x="473696" y="4818396"/>
            <a:ext cx="8136904" cy="18002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Rectangle 4"/>
          <p:cNvSpPr/>
          <p:nvPr/>
        </p:nvSpPr>
        <p:spPr>
          <a:xfrm>
            <a:off x="755576" y="3148992"/>
            <a:ext cx="8136904" cy="18002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 xmlns:p14="http://schemas.microsoft.com/office/powerpoint/2010/main" val="14331747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מה בתפריט הנסיכה?</a:t>
            </a:r>
            <a:endParaRPr lang="he-IL" dirty="0"/>
          </a:p>
        </p:txBody>
      </p:sp>
      <p:sp>
        <p:nvSpPr>
          <p:cNvPr id="3" name="Content Placeholder 2"/>
          <p:cNvSpPr>
            <a:spLocks noGrp="1"/>
          </p:cNvSpPr>
          <p:nvPr>
            <p:ph idx="1"/>
          </p:nvPr>
        </p:nvSpPr>
        <p:spPr>
          <a:xfrm>
            <a:off x="457200" y="1600200"/>
            <a:ext cx="8229600" cy="4349079"/>
          </a:xfrm>
        </p:spPr>
        <p:txBody>
          <a:bodyPr>
            <a:normAutofit fontScale="92500" lnSpcReduction="20000"/>
          </a:bodyPr>
          <a:lstStyle/>
          <a:p>
            <a:r>
              <a:rPr lang="he-IL" dirty="0" smtClean="0"/>
              <a:t>הקשר בין עישון והופעת סוכרת –</a:t>
            </a:r>
            <a:r>
              <a:rPr lang="he-IL" sz="3800" b="1" dirty="0" smtClean="0"/>
              <a:t>יש!!  </a:t>
            </a:r>
            <a:endParaRPr lang="he-IL" dirty="0" smtClean="0"/>
          </a:p>
          <a:p>
            <a:endParaRPr lang="he-IL" dirty="0" smtClean="0">
              <a:solidFill>
                <a:schemeClr val="bg1">
                  <a:lumMod val="85000"/>
                </a:schemeClr>
              </a:solidFill>
            </a:endParaRPr>
          </a:p>
          <a:p>
            <a:r>
              <a:rPr lang="he-IL" dirty="0" smtClean="0"/>
              <a:t>השפעת העישון על גליקמיה ואיזון סוכרת</a:t>
            </a:r>
            <a:r>
              <a:rPr lang="he-IL" b="1" dirty="0"/>
              <a:t>- יש!! </a:t>
            </a:r>
            <a:endParaRPr lang="he-IL" dirty="0" smtClean="0">
              <a:solidFill>
                <a:schemeClr val="bg1">
                  <a:lumMod val="85000"/>
                </a:schemeClr>
              </a:solidFill>
            </a:endParaRPr>
          </a:p>
          <a:p>
            <a:r>
              <a:rPr lang="he-IL" dirty="0" smtClean="0">
                <a:solidFill>
                  <a:schemeClr val="bg1">
                    <a:lumMod val="85000"/>
                  </a:schemeClr>
                </a:solidFill>
              </a:rPr>
              <a:t>השפעת עישון על סיבוכי סוכרת</a:t>
            </a:r>
          </a:p>
          <a:p>
            <a:endParaRPr lang="he-IL" dirty="0" smtClean="0">
              <a:solidFill>
                <a:schemeClr val="bg1">
                  <a:lumMod val="85000"/>
                </a:schemeClr>
              </a:solidFill>
            </a:endParaRPr>
          </a:p>
          <a:p>
            <a:r>
              <a:rPr lang="he-IL" dirty="0" smtClean="0">
                <a:solidFill>
                  <a:schemeClr val="bg1">
                    <a:lumMod val="85000"/>
                  </a:schemeClr>
                </a:solidFill>
              </a:rPr>
              <a:t>האם הפסקת עישון משנה את הסיכון לפתח סוכרת? איזון?  סיכון לסיבוכים?</a:t>
            </a:r>
          </a:p>
          <a:p>
            <a:endParaRPr lang="he-IL" dirty="0" smtClean="0">
              <a:solidFill>
                <a:schemeClr val="bg1">
                  <a:lumMod val="85000"/>
                </a:schemeClr>
              </a:solidFill>
            </a:endParaRPr>
          </a:p>
          <a:p>
            <a:r>
              <a:rPr lang="he-IL" dirty="0" smtClean="0">
                <a:solidFill>
                  <a:schemeClr val="bg1">
                    <a:lumMod val="85000"/>
                  </a:schemeClr>
                </a:solidFill>
              </a:rPr>
              <a:t>הפסקת עישון בסוכרתיים- תכנית טיפולית כוללנית</a:t>
            </a:r>
          </a:p>
          <a:p>
            <a:endParaRPr lang="he-IL" dirty="0"/>
          </a:p>
        </p:txBody>
      </p:sp>
    </p:spTree>
    <p:extLst>
      <p:ext uri="{BB962C8B-B14F-4D97-AF65-F5344CB8AC3E}">
        <p14:creationId xmlns="" xmlns:p14="http://schemas.microsoft.com/office/powerpoint/2010/main" val="101446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564904"/>
            <a:ext cx="8229600" cy="1143000"/>
          </a:xfrm>
        </p:spPr>
        <p:txBody>
          <a:bodyPr/>
          <a:lstStyle/>
          <a:p>
            <a:r>
              <a:rPr lang="he-IL" b="1" dirty="0" smtClean="0"/>
              <a:t>השפעה על סיבוכים</a:t>
            </a:r>
            <a:endParaRPr lang="he-IL" b="1" dirty="0"/>
          </a:p>
        </p:txBody>
      </p:sp>
    </p:spTree>
    <p:extLst>
      <p:ext uri="{BB962C8B-B14F-4D97-AF65-F5344CB8AC3E}">
        <p14:creationId xmlns="" xmlns:p14="http://schemas.microsoft.com/office/powerpoint/2010/main" val="265912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5931" y="260648"/>
            <a:ext cx="8229600" cy="1085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55290" y="6531262"/>
            <a:ext cx="2562225" cy="295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16149" y="1161832"/>
            <a:ext cx="4669163" cy="369332"/>
          </a:xfrm>
          <a:prstGeom prst="rect">
            <a:avLst/>
          </a:prstGeom>
          <a:noFill/>
        </p:spPr>
        <p:txBody>
          <a:bodyPr wrap="none" rtlCol="1">
            <a:spAutoFit/>
          </a:bodyPr>
          <a:lstStyle/>
          <a:p>
            <a:r>
              <a:rPr lang="en-US" dirty="0" smtClean="0">
                <a:solidFill>
                  <a:srgbClr val="FF0000"/>
                </a:solidFill>
              </a:rPr>
              <a:t>Case -control study of 163 T1DM and 166 T2Dm</a:t>
            </a:r>
            <a:endParaRPr lang="he-IL" dirty="0">
              <a:solidFill>
                <a:srgbClr val="FF0000"/>
              </a:solidFill>
            </a:endParaRPr>
          </a:p>
        </p:txBody>
      </p:sp>
      <p:pic>
        <p:nvPicPr>
          <p:cNvPr id="10245"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416149" y="1523087"/>
            <a:ext cx="3971925" cy="2762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35931" y="4285337"/>
            <a:ext cx="7953375" cy="2000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590564" y="6309567"/>
            <a:ext cx="2517164" cy="369332"/>
          </a:xfrm>
          <a:prstGeom prst="rect">
            <a:avLst/>
          </a:prstGeom>
          <a:noFill/>
        </p:spPr>
        <p:txBody>
          <a:bodyPr wrap="none" rtlCol="1">
            <a:spAutoFit/>
          </a:bodyPr>
          <a:lstStyle/>
          <a:p>
            <a:r>
              <a:rPr lang="en-US" b="1" dirty="0" smtClean="0"/>
              <a:t>No relationship in T2DM</a:t>
            </a:r>
            <a:endParaRPr lang="he-IL" b="1" dirty="0"/>
          </a:p>
        </p:txBody>
      </p:sp>
      <p:sp>
        <p:nvSpPr>
          <p:cNvPr id="9" name="Rectangle 8"/>
          <p:cNvSpPr/>
          <p:nvPr/>
        </p:nvSpPr>
        <p:spPr>
          <a:xfrm>
            <a:off x="3590564" y="2275308"/>
            <a:ext cx="2797510" cy="18002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Rectangle 9"/>
          <p:cNvSpPr/>
          <p:nvPr/>
        </p:nvSpPr>
        <p:spPr>
          <a:xfrm>
            <a:off x="755576" y="3645024"/>
            <a:ext cx="8136904" cy="18002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Rectangle 3"/>
          <p:cNvSpPr/>
          <p:nvPr/>
        </p:nvSpPr>
        <p:spPr>
          <a:xfrm>
            <a:off x="5580112" y="4869160"/>
            <a:ext cx="807962" cy="12241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6" name="Straight Connector 5"/>
          <p:cNvCxnSpPr/>
          <p:nvPr/>
        </p:nvCxnSpPr>
        <p:spPr>
          <a:xfrm>
            <a:off x="899592" y="5517232"/>
            <a:ext cx="115212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55576" y="6021288"/>
            <a:ext cx="115212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63484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75656" y="260648"/>
            <a:ext cx="6496050" cy="1123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976343" y="6381328"/>
            <a:ext cx="1990725" cy="333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95936" y="1410208"/>
            <a:ext cx="1157689" cy="369332"/>
          </a:xfrm>
          <a:prstGeom prst="rect">
            <a:avLst/>
          </a:prstGeom>
          <a:noFill/>
        </p:spPr>
        <p:txBody>
          <a:bodyPr wrap="none" rtlCol="1">
            <a:spAutoFit/>
          </a:bodyPr>
          <a:lstStyle/>
          <a:p>
            <a:r>
              <a:rPr lang="en-US" dirty="0" smtClean="0"/>
              <a:t>191 T2DM</a:t>
            </a:r>
            <a:endParaRPr lang="he-IL" dirty="0"/>
          </a:p>
        </p:txBody>
      </p:sp>
      <p:pic>
        <p:nvPicPr>
          <p:cNvPr id="1126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625" y="1812956"/>
            <a:ext cx="4619625" cy="4152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539011" y="1844824"/>
            <a:ext cx="4410075" cy="44622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56849" y="1475492"/>
            <a:ext cx="639919" cy="369332"/>
          </a:xfrm>
          <a:prstGeom prst="rect">
            <a:avLst/>
          </a:prstGeom>
          <a:noFill/>
        </p:spPr>
        <p:txBody>
          <a:bodyPr wrap="none" rtlCol="1">
            <a:spAutoFit/>
          </a:bodyPr>
          <a:lstStyle/>
          <a:p>
            <a:r>
              <a:rPr lang="en-US" dirty="0" smtClean="0"/>
              <a:t>EMG</a:t>
            </a:r>
            <a:endParaRPr lang="he-IL" dirty="0"/>
          </a:p>
        </p:txBody>
      </p:sp>
      <p:sp>
        <p:nvSpPr>
          <p:cNvPr id="8" name="TextBox 7"/>
          <p:cNvSpPr txBox="1"/>
          <p:nvPr/>
        </p:nvSpPr>
        <p:spPr>
          <a:xfrm>
            <a:off x="5725260" y="1547500"/>
            <a:ext cx="2456186" cy="369332"/>
          </a:xfrm>
          <a:prstGeom prst="rect">
            <a:avLst/>
          </a:prstGeom>
          <a:noFill/>
        </p:spPr>
        <p:txBody>
          <a:bodyPr wrap="none" rtlCol="1">
            <a:spAutoFit/>
          </a:bodyPr>
          <a:lstStyle/>
          <a:p>
            <a:r>
              <a:rPr lang="en-US" dirty="0" smtClean="0"/>
              <a:t>Neuropathic Complaints</a:t>
            </a:r>
            <a:endParaRPr lang="he-IL" dirty="0"/>
          </a:p>
        </p:txBody>
      </p:sp>
      <p:sp>
        <p:nvSpPr>
          <p:cNvPr id="4" name="Rectangle 3"/>
          <p:cNvSpPr/>
          <p:nvPr/>
        </p:nvSpPr>
        <p:spPr>
          <a:xfrm>
            <a:off x="107504" y="4148514"/>
            <a:ext cx="3888432" cy="1445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270" name="Picture 6"/>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035899" y="4725144"/>
            <a:ext cx="3913187" cy="165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7625" y="1812956"/>
            <a:ext cx="47625" cy="415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 xmlns:p14="http://schemas.microsoft.com/office/powerpoint/2010/main" val="19728548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209" y="-27384"/>
            <a:ext cx="8791575" cy="15121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4300" y="1605334"/>
            <a:ext cx="6076950" cy="51360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211960" y="5733256"/>
            <a:ext cx="2838450"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23831" y="6092321"/>
            <a:ext cx="4640694" cy="523220"/>
          </a:xfrm>
          <a:prstGeom prst="rect">
            <a:avLst/>
          </a:prstGeom>
          <a:noFill/>
        </p:spPr>
        <p:txBody>
          <a:bodyPr wrap="none" rtlCol="1">
            <a:spAutoFit/>
          </a:bodyPr>
          <a:lstStyle/>
          <a:p>
            <a:r>
              <a:rPr lang="en-US" sz="2800" b="1" dirty="0" smtClean="0"/>
              <a:t>Other studies – no correlation</a:t>
            </a:r>
            <a:endParaRPr lang="he-IL" sz="2800" b="1" dirty="0"/>
          </a:p>
        </p:txBody>
      </p:sp>
      <p:sp>
        <p:nvSpPr>
          <p:cNvPr id="3" name="Rectangle 2"/>
          <p:cNvSpPr/>
          <p:nvPr/>
        </p:nvSpPr>
        <p:spPr>
          <a:xfrm>
            <a:off x="1388579" y="3717032"/>
            <a:ext cx="3528392" cy="72008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0482"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419725" y="2667370"/>
            <a:ext cx="3724275" cy="12477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ectangle 3"/>
          <p:cNvSpPr/>
          <p:nvPr/>
        </p:nvSpPr>
        <p:spPr>
          <a:xfrm>
            <a:off x="5419725" y="2708920"/>
            <a:ext cx="1096491"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Rectangle 8"/>
          <p:cNvSpPr/>
          <p:nvPr/>
        </p:nvSpPr>
        <p:spPr>
          <a:xfrm>
            <a:off x="5592198" y="2493574"/>
            <a:ext cx="323766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 xmlns:p14="http://schemas.microsoft.com/office/powerpoint/2010/main" val="73975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5400000">
            <a:off x="2555269" y="-1006598"/>
            <a:ext cx="4104457" cy="91440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9552" y="-87892"/>
            <a:ext cx="8136904" cy="15006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5536" y="6597352"/>
            <a:ext cx="3143250" cy="133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59832" y="1556795"/>
            <a:ext cx="3672408" cy="2880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Rectangle 5"/>
          <p:cNvSpPr/>
          <p:nvPr/>
        </p:nvSpPr>
        <p:spPr>
          <a:xfrm rot="5400000">
            <a:off x="7347811" y="2575630"/>
            <a:ext cx="1526330" cy="4532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 xmlns:p14="http://schemas.microsoft.com/office/powerpoint/2010/main" val="16277841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Results</a:t>
            </a:r>
            <a:endParaRPr lang="he-IL" dirty="0"/>
          </a:p>
        </p:txBody>
      </p:sp>
      <p:sp>
        <p:nvSpPr>
          <p:cNvPr id="8" name="Text Placeholder 7"/>
          <p:cNvSpPr>
            <a:spLocks noGrp="1"/>
          </p:cNvSpPr>
          <p:nvPr>
            <p:ph type="body" idx="1"/>
          </p:nvPr>
        </p:nvSpPr>
        <p:spPr/>
        <p:txBody>
          <a:bodyPr/>
          <a:lstStyle/>
          <a:p>
            <a:pPr algn="ctr"/>
            <a:r>
              <a:rPr lang="en-US" dirty="0" err="1" smtClean="0"/>
              <a:t>eGFR</a:t>
            </a:r>
            <a:endParaRPr lang="he-IL" dirty="0"/>
          </a:p>
        </p:txBody>
      </p:sp>
      <p:sp>
        <p:nvSpPr>
          <p:cNvPr id="9" name="Content Placeholder 8"/>
          <p:cNvSpPr>
            <a:spLocks noGrp="1"/>
          </p:cNvSpPr>
          <p:nvPr>
            <p:ph sz="half" idx="2"/>
          </p:nvPr>
        </p:nvSpPr>
        <p:spPr/>
        <p:txBody>
          <a:bodyPr/>
          <a:lstStyle/>
          <a:p>
            <a:endParaRPr lang="he-IL"/>
          </a:p>
        </p:txBody>
      </p:sp>
      <p:sp>
        <p:nvSpPr>
          <p:cNvPr id="10" name="Text Placeholder 9"/>
          <p:cNvSpPr>
            <a:spLocks noGrp="1"/>
          </p:cNvSpPr>
          <p:nvPr>
            <p:ph type="body" sz="quarter" idx="3"/>
          </p:nvPr>
        </p:nvSpPr>
        <p:spPr/>
        <p:txBody>
          <a:bodyPr/>
          <a:lstStyle/>
          <a:p>
            <a:pPr algn="l"/>
            <a:r>
              <a:rPr lang="en-US" dirty="0" err="1" smtClean="0"/>
              <a:t>eGFR</a:t>
            </a:r>
            <a:r>
              <a:rPr lang="en-US" dirty="0" smtClean="0"/>
              <a:t>                     Pro/</a:t>
            </a:r>
            <a:r>
              <a:rPr lang="en-US" dirty="0" err="1" smtClean="0"/>
              <a:t>Creat</a:t>
            </a:r>
            <a:r>
              <a:rPr lang="en-US" dirty="0" smtClean="0"/>
              <a:t>-U</a:t>
            </a:r>
            <a:endParaRPr lang="he-IL" dirty="0"/>
          </a:p>
        </p:txBody>
      </p:sp>
      <p:sp>
        <p:nvSpPr>
          <p:cNvPr id="11" name="Content Placeholder 10"/>
          <p:cNvSpPr>
            <a:spLocks noGrp="1"/>
          </p:cNvSpPr>
          <p:nvPr>
            <p:ph sz="quarter" idx="4"/>
          </p:nvPr>
        </p:nvSpPr>
        <p:spPr/>
        <p:txBody>
          <a:bodyPr/>
          <a:lstStyle/>
          <a:p>
            <a:endParaRPr lang="he-IL" dirty="0"/>
          </a:p>
        </p:txBody>
      </p:sp>
      <p:pic>
        <p:nvPicPr>
          <p:cNvPr id="1028"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6597352"/>
            <a:ext cx="3143250" cy="133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537" y="2132856"/>
            <a:ext cx="4104455" cy="39604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16017" y="2204864"/>
            <a:ext cx="3960440" cy="38222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329698" y="6240110"/>
            <a:ext cx="2634790" cy="646331"/>
          </a:xfrm>
          <a:prstGeom prst="rect">
            <a:avLst/>
          </a:prstGeom>
          <a:noFill/>
        </p:spPr>
        <p:txBody>
          <a:bodyPr wrap="square" rtlCol="1">
            <a:spAutoFit/>
          </a:bodyPr>
          <a:lstStyle/>
          <a:p>
            <a:pPr algn="l"/>
            <a:r>
              <a:rPr lang="en-US" dirty="0" smtClean="0">
                <a:solidFill>
                  <a:prstClr val="black"/>
                </a:solidFill>
              </a:rPr>
              <a:t>19 non smokers</a:t>
            </a:r>
          </a:p>
          <a:p>
            <a:pPr algn="l"/>
            <a:r>
              <a:rPr lang="en-US" dirty="0" smtClean="0">
                <a:solidFill>
                  <a:prstClr val="black"/>
                </a:solidFill>
              </a:rPr>
              <a:t>10 smokers</a:t>
            </a:r>
            <a:endParaRPr lang="he-IL" dirty="0">
              <a:solidFill>
                <a:prstClr val="black"/>
              </a:solidFill>
            </a:endParaRPr>
          </a:p>
        </p:txBody>
      </p:sp>
    </p:spTree>
    <p:extLst>
      <p:ext uri="{BB962C8B-B14F-4D97-AF65-F5344CB8AC3E}">
        <p14:creationId xmlns="" xmlns:p14="http://schemas.microsoft.com/office/powerpoint/2010/main" val="41490614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5616" y="476672"/>
            <a:ext cx="7128792" cy="55446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55776" y="2708920"/>
            <a:ext cx="1728192" cy="923330"/>
          </a:xfrm>
          <a:prstGeom prst="rect">
            <a:avLst/>
          </a:prstGeom>
          <a:noFill/>
        </p:spPr>
        <p:txBody>
          <a:bodyPr wrap="square" rtlCol="1">
            <a:spAutoFit/>
          </a:bodyPr>
          <a:lstStyle/>
          <a:p>
            <a:pPr algn="ctr" rtl="0"/>
            <a:r>
              <a:rPr lang="en-US" dirty="0" smtClean="0">
                <a:solidFill>
                  <a:prstClr val="black"/>
                </a:solidFill>
              </a:rPr>
              <a:t>HbA1c</a:t>
            </a:r>
          </a:p>
          <a:p>
            <a:pPr algn="l" rtl="0"/>
            <a:r>
              <a:rPr lang="en-US" dirty="0" smtClean="0">
                <a:solidFill>
                  <a:prstClr val="black"/>
                </a:solidFill>
              </a:rPr>
              <a:t>10.5-7.4 NS</a:t>
            </a:r>
          </a:p>
          <a:p>
            <a:pPr algn="l" rtl="0"/>
            <a:r>
              <a:rPr lang="en-US" dirty="0" smtClean="0">
                <a:solidFill>
                  <a:prstClr val="black"/>
                </a:solidFill>
              </a:rPr>
              <a:t>10.7-7.6 S</a:t>
            </a:r>
            <a:endParaRPr lang="he-IL" dirty="0">
              <a:solidFill>
                <a:prstClr val="black"/>
              </a:solidFill>
            </a:endParaRPr>
          </a:p>
        </p:txBody>
      </p:sp>
      <p:sp>
        <p:nvSpPr>
          <p:cNvPr id="4" name="TextBox 3"/>
          <p:cNvSpPr txBox="1"/>
          <p:nvPr/>
        </p:nvSpPr>
        <p:spPr>
          <a:xfrm>
            <a:off x="4788024" y="2780928"/>
            <a:ext cx="2232248" cy="923330"/>
          </a:xfrm>
          <a:prstGeom prst="rect">
            <a:avLst/>
          </a:prstGeom>
          <a:noFill/>
        </p:spPr>
        <p:txBody>
          <a:bodyPr wrap="square" rtlCol="1">
            <a:spAutoFit/>
          </a:bodyPr>
          <a:lstStyle/>
          <a:p>
            <a:pPr algn="ctr" rtl="0"/>
            <a:r>
              <a:rPr lang="en-US" dirty="0" smtClean="0">
                <a:solidFill>
                  <a:prstClr val="black"/>
                </a:solidFill>
              </a:rPr>
              <a:t>Mean BP</a:t>
            </a:r>
          </a:p>
          <a:p>
            <a:pPr algn="l" rtl="0"/>
            <a:r>
              <a:rPr lang="en-US" dirty="0" smtClean="0">
                <a:solidFill>
                  <a:prstClr val="black"/>
                </a:solidFill>
              </a:rPr>
              <a:t>107/92 NS</a:t>
            </a:r>
          </a:p>
          <a:p>
            <a:pPr algn="l" rtl="0"/>
            <a:r>
              <a:rPr lang="en-US" dirty="0" smtClean="0">
                <a:solidFill>
                  <a:prstClr val="black"/>
                </a:solidFill>
              </a:rPr>
              <a:t>105/91 S</a:t>
            </a:r>
            <a:endParaRPr lang="he-IL" dirty="0">
              <a:solidFill>
                <a:prstClr val="black"/>
              </a:solidFill>
            </a:endParaRPr>
          </a:p>
        </p:txBody>
      </p:sp>
      <p:sp>
        <p:nvSpPr>
          <p:cNvPr id="3" name="TextBox 2"/>
          <p:cNvSpPr txBox="1"/>
          <p:nvPr/>
        </p:nvSpPr>
        <p:spPr>
          <a:xfrm>
            <a:off x="1320485" y="6259804"/>
            <a:ext cx="6239465" cy="369332"/>
          </a:xfrm>
          <a:prstGeom prst="rect">
            <a:avLst/>
          </a:prstGeom>
          <a:noFill/>
        </p:spPr>
        <p:txBody>
          <a:bodyPr wrap="none" rtlCol="1">
            <a:spAutoFit/>
          </a:bodyPr>
          <a:lstStyle/>
          <a:p>
            <a:r>
              <a:rPr lang="en-US" b="1" dirty="0" smtClean="0">
                <a:solidFill>
                  <a:srgbClr val="FF0000"/>
                </a:solidFill>
                <a:effectLst>
                  <a:outerShdw blurRad="38100" dist="38100" dir="2700000" algn="tl">
                    <a:srgbClr val="000000">
                      <a:alpha val="43137"/>
                    </a:srgbClr>
                  </a:outerShdw>
                </a:effectLst>
              </a:rPr>
              <a:t>Cigarette smoking was the only predictor of more rapid decline </a:t>
            </a:r>
            <a:endParaRPr lang="he-IL"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15299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5400000">
            <a:off x="2375756" y="-1251012"/>
            <a:ext cx="4392488" cy="914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87624" y="6397565"/>
            <a:ext cx="6343650" cy="4191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107504" y="3320988"/>
            <a:ext cx="8712968" cy="2520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 xmlns:p14="http://schemas.microsoft.com/office/powerpoint/2010/main" val="16243288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Mechanisms of Smoking-induced Renal Damage</a:t>
            </a:r>
            <a:endParaRPr lang="he-IL" b="1" dirty="0"/>
          </a:p>
        </p:txBody>
      </p:sp>
      <p:sp>
        <p:nvSpPr>
          <p:cNvPr id="3" name="Content Placeholder 2"/>
          <p:cNvSpPr>
            <a:spLocks noGrp="1"/>
          </p:cNvSpPr>
          <p:nvPr>
            <p:ph idx="1"/>
          </p:nvPr>
        </p:nvSpPr>
        <p:spPr>
          <a:xfrm>
            <a:off x="107504" y="1600200"/>
            <a:ext cx="9036496" cy="4525963"/>
          </a:xfrm>
        </p:spPr>
        <p:txBody>
          <a:bodyPr>
            <a:normAutofit fontScale="92500" lnSpcReduction="20000"/>
          </a:bodyPr>
          <a:lstStyle/>
          <a:p>
            <a:pPr algn="l" rtl="0"/>
            <a:r>
              <a:rPr lang="en-US" dirty="0" smtClean="0"/>
              <a:t>Nicotine and CO induced</a:t>
            </a:r>
          </a:p>
          <a:p>
            <a:pPr marL="0" indent="0" algn="l" rtl="0">
              <a:buNone/>
            </a:pPr>
            <a:r>
              <a:rPr lang="en-US" dirty="0"/>
              <a:t> </a:t>
            </a:r>
            <a:r>
              <a:rPr lang="en-US" dirty="0" smtClean="0"/>
              <a:t>                   Tachycardia</a:t>
            </a:r>
          </a:p>
          <a:p>
            <a:pPr marL="0" indent="0" algn="l" rtl="0">
              <a:buNone/>
            </a:pPr>
            <a:r>
              <a:rPr lang="en-US" dirty="0"/>
              <a:t> </a:t>
            </a:r>
            <a:r>
              <a:rPr lang="en-US" dirty="0" smtClean="0"/>
              <a:t>                    hypertension</a:t>
            </a:r>
          </a:p>
          <a:p>
            <a:pPr marL="0" indent="0" algn="l" rtl="0">
              <a:buNone/>
            </a:pPr>
            <a:r>
              <a:rPr lang="en-US" dirty="0"/>
              <a:t> </a:t>
            </a:r>
            <a:r>
              <a:rPr lang="en-US" dirty="0" smtClean="0"/>
              <a:t>                    vasoconstriction</a:t>
            </a:r>
          </a:p>
          <a:p>
            <a:pPr algn="l" rtl="0"/>
            <a:r>
              <a:rPr lang="en-US" dirty="0" smtClean="0"/>
              <a:t>Direct endothelial damage</a:t>
            </a:r>
          </a:p>
          <a:p>
            <a:pPr algn="l" rtl="0"/>
            <a:endParaRPr lang="en-US" dirty="0" smtClean="0"/>
          </a:p>
          <a:p>
            <a:pPr algn="l" rtl="0"/>
            <a:r>
              <a:rPr lang="en-US" dirty="0" smtClean="0"/>
              <a:t>Increased viscosity and platelet aggregation</a:t>
            </a:r>
          </a:p>
          <a:p>
            <a:pPr algn="l" rtl="0"/>
            <a:endParaRPr lang="en-US" dirty="0" smtClean="0"/>
          </a:p>
          <a:p>
            <a:pPr algn="l" rtl="0"/>
            <a:r>
              <a:rPr lang="en-US" dirty="0" err="1" smtClean="0"/>
              <a:t>Mesangial</a:t>
            </a:r>
            <a:r>
              <a:rPr lang="en-US" dirty="0" smtClean="0"/>
              <a:t> proliferation- </a:t>
            </a:r>
            <a:r>
              <a:rPr lang="en-US" dirty="0" err="1" smtClean="0"/>
              <a:t>ROS,phenol</a:t>
            </a:r>
            <a:r>
              <a:rPr lang="en-US" dirty="0" smtClean="0"/>
              <a:t> glycoproteins leading to local inflammation</a:t>
            </a:r>
            <a:endParaRPr lang="en-US" dirty="0"/>
          </a:p>
          <a:p>
            <a:pPr algn="l" rtl="0"/>
            <a:endParaRPr lang="en-US" dirty="0" smtClean="0"/>
          </a:p>
          <a:p>
            <a:pPr algn="l" rtl="0"/>
            <a:endParaRPr lang="he-IL" dirty="0"/>
          </a:p>
        </p:txBody>
      </p:sp>
    </p:spTree>
    <p:extLst>
      <p:ext uri="{BB962C8B-B14F-4D97-AF65-F5344CB8AC3E}">
        <p14:creationId xmlns="" xmlns:p14="http://schemas.microsoft.com/office/powerpoint/2010/main" val="25408637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71438"/>
            <a:ext cx="8229600" cy="1143000"/>
          </a:xfrm>
        </p:spPr>
        <p:txBody>
          <a:bodyPr/>
          <a:lstStyle/>
          <a:p>
            <a:pPr rtl="0" eaLnBrk="1" hangingPunct="1">
              <a:defRPr/>
            </a:pPr>
            <a:r>
              <a:rPr lang="en-US" sz="3600" b="1" smtClean="0"/>
              <a:t>Diabetes and  Cancer Risk</a:t>
            </a:r>
            <a:endParaRPr lang="en-GB" sz="3600" b="1" smtClean="0"/>
          </a:p>
        </p:txBody>
      </p:sp>
      <p:pic>
        <p:nvPicPr>
          <p:cNvPr id="17411" name="Group 55"/>
          <p:cNvPicPr>
            <a:picLocks noGrp="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4013" y="1152525"/>
            <a:ext cx="8418512" cy="4797425"/>
          </a:xfrm>
          <a:prstGeom prst="rect">
            <a:avLst/>
          </a:prstGeom>
          <a:solidFill>
            <a:schemeClr val="accent1"/>
          </a:solidFill>
          <a:ln w="9525">
            <a:solidFill>
              <a:schemeClr val="accent2"/>
            </a:solidFill>
            <a:miter lim="800000"/>
            <a:headEnd/>
            <a:tailEnd/>
          </a:ln>
        </p:spPr>
      </p:pic>
      <p:sp>
        <p:nvSpPr>
          <p:cNvPr id="17412" name="Rectangle 54"/>
          <p:cNvSpPr>
            <a:spLocks noChangeArrowheads="1"/>
          </p:cNvSpPr>
          <p:nvPr/>
        </p:nvSpPr>
        <p:spPr bwMode="auto">
          <a:xfrm>
            <a:off x="500063" y="6357938"/>
            <a:ext cx="3538537" cy="261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l" rtl="0" fontAlgn="base">
              <a:spcBef>
                <a:spcPct val="0"/>
              </a:spcBef>
              <a:spcAft>
                <a:spcPct val="0"/>
              </a:spcAft>
            </a:pPr>
            <a:r>
              <a:rPr lang="en-GB" altLang="he-IL" sz="1100" smtClean="0">
                <a:solidFill>
                  <a:srgbClr val="FFFFFF"/>
                </a:solidFill>
                <a:latin typeface="Arial" pitchFamily="34" charset="0"/>
              </a:rPr>
              <a:t>Vigneri et al.</a:t>
            </a:r>
            <a:r>
              <a:rPr lang="en-GB" altLang="he-IL" sz="1100" i="1" smtClean="0">
                <a:solidFill>
                  <a:srgbClr val="FFFFFF"/>
                </a:solidFill>
                <a:latin typeface="Arial" pitchFamily="34" charset="0"/>
              </a:rPr>
              <a:t> </a:t>
            </a:r>
            <a:r>
              <a:rPr lang="en-GB" altLang="he-IL" sz="1100" b="1" i="1" smtClean="0">
                <a:solidFill>
                  <a:srgbClr val="FFFFFF"/>
                </a:solidFill>
                <a:latin typeface="Arial" pitchFamily="34" charset="0"/>
              </a:rPr>
              <a:t>Endocr Relat Cancer</a:t>
            </a:r>
            <a:r>
              <a:rPr lang="en-GB" altLang="he-IL" sz="1100" b="1" smtClean="0">
                <a:solidFill>
                  <a:srgbClr val="FFFFFF"/>
                </a:solidFill>
                <a:latin typeface="Arial" pitchFamily="34" charset="0"/>
              </a:rPr>
              <a:t> </a:t>
            </a:r>
            <a:r>
              <a:rPr lang="en-GB" altLang="he-IL" sz="1100" smtClean="0">
                <a:solidFill>
                  <a:srgbClr val="FFFFFF"/>
                </a:solidFill>
                <a:latin typeface="Arial" pitchFamily="34" charset="0"/>
              </a:rPr>
              <a:t>2009;16:1103-23</a:t>
            </a:r>
          </a:p>
        </p:txBody>
      </p:sp>
      <p:sp>
        <p:nvSpPr>
          <p:cNvPr id="17413" name="TextBox 7"/>
          <p:cNvSpPr txBox="1">
            <a:spLocks noChangeArrowheads="1"/>
          </p:cNvSpPr>
          <p:nvPr/>
        </p:nvSpPr>
        <p:spPr bwMode="auto">
          <a:xfrm flipH="1">
            <a:off x="501650" y="5942013"/>
            <a:ext cx="8383588"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cs typeface="Arial" pitchFamily="34" charset="0"/>
              </a:defRPr>
            </a:lvl1pPr>
            <a:lvl2pPr>
              <a:defRPr sz="2800">
                <a:solidFill>
                  <a:schemeClr val="tx1"/>
                </a:solidFill>
                <a:latin typeface="Tahoma" pitchFamily="34" charset="0"/>
                <a:cs typeface="Arial" pitchFamily="34" charset="0"/>
              </a:defRPr>
            </a:lvl2pPr>
            <a:lvl3pPr>
              <a:defRPr sz="2400">
                <a:solidFill>
                  <a:schemeClr val="tx1"/>
                </a:solidFill>
                <a:latin typeface="Tahoma" pitchFamily="34" charset="0"/>
                <a:cs typeface="Arial" pitchFamily="34" charset="0"/>
              </a:defRPr>
            </a:lvl3pPr>
            <a:lvl4pPr>
              <a:defRPr sz="2000">
                <a:solidFill>
                  <a:schemeClr val="tx1"/>
                </a:solidFill>
                <a:latin typeface="Tahoma" pitchFamily="34" charset="0"/>
                <a:cs typeface="Arial" pitchFamily="34" charset="0"/>
              </a:defRPr>
            </a:lvl4pPr>
            <a:lvl5pPr>
              <a:defRPr sz="2000">
                <a:solidFill>
                  <a:schemeClr val="tx1"/>
                </a:solidFill>
                <a:latin typeface="Tahoma" pitchFamily="34" charset="0"/>
                <a:cs typeface="Arial" pitchFamily="34" charset="0"/>
              </a:defRPr>
            </a:lvl5pPr>
            <a:lvl6pPr eaLnBrk="0" hangingPunct="0">
              <a:defRPr sz="2000">
                <a:solidFill>
                  <a:schemeClr val="tx1"/>
                </a:solidFill>
                <a:latin typeface="Tahoma" pitchFamily="34" charset="0"/>
                <a:cs typeface="Arial" pitchFamily="34" charset="0"/>
              </a:defRPr>
            </a:lvl6pPr>
            <a:lvl7pPr eaLnBrk="0" hangingPunct="0">
              <a:defRPr sz="2000">
                <a:solidFill>
                  <a:schemeClr val="tx1"/>
                </a:solidFill>
                <a:latin typeface="Tahoma" pitchFamily="34" charset="0"/>
                <a:cs typeface="Arial" pitchFamily="34" charset="0"/>
              </a:defRPr>
            </a:lvl7pPr>
            <a:lvl8pPr eaLnBrk="0" hangingPunct="0">
              <a:defRPr sz="2000">
                <a:solidFill>
                  <a:schemeClr val="tx1"/>
                </a:solidFill>
                <a:latin typeface="Tahoma" pitchFamily="34" charset="0"/>
                <a:cs typeface="Arial" pitchFamily="34" charset="0"/>
              </a:defRPr>
            </a:lvl8pPr>
            <a:lvl9pPr eaLnBrk="0" hangingPunct="0">
              <a:defRPr sz="2000">
                <a:solidFill>
                  <a:schemeClr val="tx1"/>
                </a:solidFill>
                <a:latin typeface="Tahoma" pitchFamily="34" charset="0"/>
                <a:cs typeface="Arial" pitchFamily="34" charset="0"/>
              </a:defRPr>
            </a:lvl9pPr>
          </a:lstStyle>
          <a:p>
            <a:pPr algn="l" rtl="0" fontAlgn="base">
              <a:spcBef>
                <a:spcPct val="0"/>
              </a:spcBef>
              <a:spcAft>
                <a:spcPct val="0"/>
              </a:spcAft>
            </a:pPr>
            <a:r>
              <a:rPr lang="en-US" altLang="he-IL" sz="1800" smtClean="0">
                <a:solidFill>
                  <a:srgbClr val="FFFFFF"/>
                </a:solidFill>
                <a:latin typeface="Arial" pitchFamily="34" charset="0"/>
              </a:rPr>
              <a:t> **NHF1 polymorphism  that is associated with DM protects against prostatic CA</a:t>
            </a:r>
            <a:endParaRPr lang="en-GB" altLang="he-IL" sz="1800" smtClean="0">
              <a:solidFill>
                <a:srgbClr val="FFFFFF"/>
              </a:solidFill>
              <a:latin typeface="Arial" pitchFamily="34" charset="0"/>
            </a:endParaRPr>
          </a:p>
        </p:txBody>
      </p:sp>
      <p:sp>
        <p:nvSpPr>
          <p:cNvPr id="10249" name="Rectangle 9"/>
          <p:cNvSpPr>
            <a:spLocks noChangeArrowheads="1"/>
          </p:cNvSpPr>
          <p:nvPr/>
        </p:nvSpPr>
        <p:spPr bwMode="auto">
          <a:xfrm>
            <a:off x="468313" y="5373688"/>
            <a:ext cx="8207375" cy="431800"/>
          </a:xfrm>
          <a:prstGeom prst="rect">
            <a:avLst/>
          </a:prstGeom>
          <a:noFill/>
          <a:ln w="2857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GB" altLang="he-IL" smtClean="0">
              <a:solidFill>
                <a:srgbClr val="FFFFFF"/>
              </a:solidFill>
              <a:latin typeface="Arial" pitchFamily="34" charset="0"/>
            </a:endParaRPr>
          </a:p>
        </p:txBody>
      </p:sp>
    </p:spTree>
    <p:extLst>
      <p:ext uri="{BB962C8B-B14F-4D97-AF65-F5344CB8AC3E}">
        <p14:creationId xmlns="" xmlns:p14="http://schemas.microsoft.com/office/powerpoint/2010/main" val="30020274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9"/>
                                        </p:tgtEl>
                                        <p:attrNameLst>
                                          <p:attrName>style.visibility</p:attrName>
                                        </p:attrNameLst>
                                      </p:cBhvr>
                                      <p:to>
                                        <p:strVal val="visible"/>
                                      </p:to>
                                    </p:set>
                                    <p:anim calcmode="lin" valueType="num">
                                      <p:cBhvr additive="base">
                                        <p:cTn id="7" dur="500" fill="hold"/>
                                        <p:tgtEl>
                                          <p:spTgt spid="10249"/>
                                        </p:tgtEl>
                                        <p:attrNameLst>
                                          <p:attrName>ppt_x</p:attrName>
                                        </p:attrNameLst>
                                      </p:cBhvr>
                                      <p:tavLst>
                                        <p:tav tm="0">
                                          <p:val>
                                            <p:strVal val="#ppt_x"/>
                                          </p:val>
                                        </p:tav>
                                        <p:tav tm="100000">
                                          <p:val>
                                            <p:strVal val="#ppt_x"/>
                                          </p:val>
                                        </p:tav>
                                      </p:tavLst>
                                    </p:anim>
                                    <p:anim calcmode="lin" valueType="num">
                                      <p:cBhvr additive="base">
                                        <p:cTn id="8" dur="500" fill="hold"/>
                                        <p:tgtEl>
                                          <p:spTgt spid="102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6" name="Rectangle 4"/>
          <p:cNvSpPr>
            <a:spLocks noGrp="1" noChangeArrowheads="1"/>
          </p:cNvSpPr>
          <p:nvPr>
            <p:ph type="title"/>
          </p:nvPr>
        </p:nvSpPr>
        <p:spPr>
          <a:xfrm>
            <a:off x="457200" y="188913"/>
            <a:ext cx="8229600" cy="1371600"/>
          </a:xfrm>
        </p:spPr>
        <p:txBody>
          <a:bodyPr/>
          <a:lstStyle/>
          <a:p>
            <a:pPr eaLnBrk="1" hangingPunct="1">
              <a:defRPr/>
            </a:pPr>
            <a:r>
              <a:rPr lang="en-US" sz="3600" b="1" smtClean="0"/>
              <a:t>How do Obesity and Diabetes Affect Cancer Development?</a:t>
            </a:r>
          </a:p>
        </p:txBody>
      </p:sp>
      <p:pic>
        <p:nvPicPr>
          <p:cNvPr id="21507" name="Picture 7"/>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18" y="1638300"/>
            <a:ext cx="9144000" cy="521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08" name="Rectangle 8"/>
          <p:cNvSpPr>
            <a:spLocks noChangeArrowheads="1"/>
          </p:cNvSpPr>
          <p:nvPr/>
        </p:nvSpPr>
        <p:spPr bwMode="auto">
          <a:xfrm>
            <a:off x="6804025" y="2420938"/>
            <a:ext cx="2339975" cy="1295400"/>
          </a:xfrm>
          <a:prstGeom prst="rect">
            <a:avLst/>
          </a:prstGeom>
          <a:solidFill>
            <a:schemeClr val="bg1"/>
          </a:solidFill>
          <a:ln>
            <a:noFill/>
          </a:ln>
        </p:spPr>
        <p:txBody>
          <a:bodyPr wrap="none" anchor="ctr"/>
          <a:lstStyle/>
          <a:p>
            <a:pPr fontAlgn="base">
              <a:spcBef>
                <a:spcPct val="0"/>
              </a:spcBef>
              <a:spcAft>
                <a:spcPct val="0"/>
              </a:spcAft>
            </a:pPr>
            <a:endParaRPr lang="en-GB" altLang="he-IL" smtClean="0">
              <a:solidFill>
                <a:srgbClr val="FFFFFF"/>
              </a:solidFill>
              <a:latin typeface="Arial" pitchFamily="34" charset="0"/>
            </a:endParaRPr>
          </a:p>
        </p:txBody>
      </p:sp>
      <p:sp>
        <p:nvSpPr>
          <p:cNvPr id="21509" name="Rectangle 9"/>
          <p:cNvSpPr>
            <a:spLocks noChangeArrowheads="1"/>
          </p:cNvSpPr>
          <p:nvPr/>
        </p:nvSpPr>
        <p:spPr bwMode="auto">
          <a:xfrm>
            <a:off x="179388" y="2420938"/>
            <a:ext cx="1584325" cy="2303462"/>
          </a:xfrm>
          <a:prstGeom prst="rect">
            <a:avLst/>
          </a:prstGeom>
          <a:solidFill>
            <a:schemeClr val="bg1"/>
          </a:solidFill>
          <a:ln>
            <a:noFill/>
          </a:ln>
        </p:spPr>
        <p:txBody>
          <a:bodyPr wrap="none" anchor="ctr"/>
          <a:lstStyle/>
          <a:p>
            <a:pPr fontAlgn="base">
              <a:spcBef>
                <a:spcPct val="0"/>
              </a:spcBef>
              <a:spcAft>
                <a:spcPct val="0"/>
              </a:spcAft>
            </a:pPr>
            <a:endParaRPr lang="en-GB" altLang="he-IL" smtClean="0">
              <a:solidFill>
                <a:srgbClr val="FFFFFF"/>
              </a:solidFill>
              <a:latin typeface="Arial" pitchFamily="34" charset="0"/>
            </a:endParaRPr>
          </a:p>
        </p:txBody>
      </p:sp>
    </p:spTree>
    <p:extLst>
      <p:ext uri="{BB962C8B-B14F-4D97-AF65-F5344CB8AC3E}">
        <p14:creationId xmlns="" xmlns:p14="http://schemas.microsoft.com/office/powerpoint/2010/main" val="1009702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6" name="Rectangle 6"/>
          <p:cNvSpPr>
            <a:spLocks noGrp="1" noChangeArrowheads="1"/>
          </p:cNvSpPr>
          <p:nvPr>
            <p:ph type="title"/>
          </p:nvPr>
        </p:nvSpPr>
        <p:spPr>
          <a:xfrm>
            <a:off x="457200" y="-26988"/>
            <a:ext cx="8229600" cy="1371601"/>
          </a:xfrm>
        </p:spPr>
        <p:txBody>
          <a:bodyPr/>
          <a:lstStyle/>
          <a:p>
            <a:pPr eaLnBrk="1" hangingPunct="1">
              <a:defRPr/>
            </a:pPr>
            <a:r>
              <a:rPr lang="en-US" sz="4000" b="1" dirty="0" smtClean="0"/>
              <a:t>Risk Factors For Cancer in Diabetes</a:t>
            </a:r>
          </a:p>
        </p:txBody>
      </p:sp>
      <p:sp>
        <p:nvSpPr>
          <p:cNvPr id="22532" name="Rectangle 7"/>
          <p:cNvSpPr>
            <a:spLocks noGrp="1" noChangeArrowheads="1"/>
          </p:cNvSpPr>
          <p:nvPr>
            <p:ph sz="quarter" idx="4294967295"/>
          </p:nvPr>
        </p:nvSpPr>
        <p:spPr>
          <a:xfrm>
            <a:off x="395288" y="1341438"/>
            <a:ext cx="8229600" cy="4525962"/>
          </a:xfrm>
          <a:solidFill>
            <a:schemeClr val="accent3">
              <a:lumMod val="20000"/>
              <a:lumOff val="80000"/>
            </a:schemeClr>
          </a:solidFill>
          <a:effectLst>
            <a:outerShdw blurRad="50800" dist="38100" dir="2700000" algn="tl" rotWithShape="0">
              <a:prstClr val="black">
                <a:alpha val="40000"/>
              </a:prstClr>
            </a:outerShdw>
          </a:effectLst>
        </p:spPr>
        <p:txBody>
          <a:bodyPr anchor="ctr">
            <a:normAutofit/>
          </a:bodyPr>
          <a:lstStyle/>
          <a:p>
            <a:pPr marL="319088" indent="-319088" algn="l" rtl="0" eaLnBrk="1" hangingPunct="1">
              <a:buClr>
                <a:schemeClr val="tx1"/>
              </a:buClr>
              <a:buFont typeface="Wingdings" pitchFamily="2" charset="2"/>
              <a:buChar char="Ø"/>
              <a:defRPr/>
            </a:pPr>
            <a:r>
              <a:rPr lang="en-GB" b="1" smtClean="0">
                <a:solidFill>
                  <a:schemeClr val="accent2"/>
                </a:solidFill>
              </a:rPr>
              <a:t>Obesity, especially visceral </a:t>
            </a:r>
          </a:p>
          <a:p>
            <a:pPr marL="319088" indent="-319088" algn="l" rtl="0" eaLnBrk="1" hangingPunct="1">
              <a:buClr>
                <a:schemeClr val="tx1"/>
              </a:buClr>
              <a:buFont typeface="Wingdings" pitchFamily="2" charset="2"/>
              <a:buChar char="Ø"/>
              <a:defRPr/>
            </a:pPr>
            <a:r>
              <a:rPr lang="en-GB" b="1" smtClean="0">
                <a:solidFill>
                  <a:schemeClr val="accent2"/>
                </a:solidFill>
              </a:rPr>
              <a:t>Hyperinsulinemia +/- insulin resistance</a:t>
            </a:r>
          </a:p>
          <a:p>
            <a:pPr marL="319088" indent="-319088" algn="l" rtl="0" eaLnBrk="1" hangingPunct="1">
              <a:buClr>
                <a:schemeClr val="tx1"/>
              </a:buClr>
              <a:buFont typeface="Wingdings" pitchFamily="2" charset="2"/>
              <a:buChar char="Ø"/>
              <a:defRPr/>
            </a:pPr>
            <a:r>
              <a:rPr lang="en-GB" b="1" smtClean="0">
                <a:solidFill>
                  <a:schemeClr val="accent2"/>
                </a:solidFill>
              </a:rPr>
              <a:t>Hyperglycemia</a:t>
            </a:r>
          </a:p>
          <a:p>
            <a:pPr marL="319088" indent="-319088" algn="l" rtl="0" eaLnBrk="1" hangingPunct="1">
              <a:buClr>
                <a:schemeClr val="tx1"/>
              </a:buClr>
              <a:buFont typeface="Wingdings" pitchFamily="2" charset="2"/>
              <a:buChar char="Ø"/>
              <a:defRPr/>
            </a:pPr>
            <a:r>
              <a:rPr lang="en-GB" b="1" smtClean="0">
                <a:solidFill>
                  <a:schemeClr val="accent2"/>
                </a:solidFill>
              </a:rPr>
              <a:t>Oxidative stress</a:t>
            </a:r>
          </a:p>
          <a:p>
            <a:pPr marL="319088" indent="-319088" algn="l" rtl="0" eaLnBrk="1" hangingPunct="1">
              <a:buClr>
                <a:schemeClr val="tx1"/>
              </a:buClr>
              <a:buFont typeface="Wingdings" pitchFamily="2" charset="2"/>
              <a:buChar char="Ø"/>
              <a:defRPr/>
            </a:pPr>
            <a:r>
              <a:rPr lang="en-GB" b="1" smtClean="0">
                <a:solidFill>
                  <a:schemeClr val="accent2"/>
                </a:solidFill>
              </a:rPr>
              <a:t>Chronic inflammation</a:t>
            </a:r>
          </a:p>
          <a:p>
            <a:pPr marL="319088" indent="-319088" algn="l" rtl="0" eaLnBrk="1" hangingPunct="1">
              <a:buClr>
                <a:schemeClr val="tx1"/>
              </a:buClr>
              <a:buFont typeface="Wingdings" pitchFamily="2" charset="2"/>
              <a:buChar char="Ø"/>
              <a:defRPr/>
            </a:pPr>
            <a:r>
              <a:rPr lang="en-GB" b="1" smtClean="0">
                <a:solidFill>
                  <a:schemeClr val="accent2"/>
                </a:solidFill>
              </a:rPr>
              <a:t>Altered sex-steroid metabolism</a:t>
            </a:r>
          </a:p>
        </p:txBody>
      </p:sp>
      <p:sp>
        <p:nvSpPr>
          <p:cNvPr id="24580" name="Rectangle 9"/>
          <p:cNvSpPr>
            <a:spLocks noChangeArrowheads="1"/>
          </p:cNvSpPr>
          <p:nvPr/>
        </p:nvSpPr>
        <p:spPr bwMode="auto">
          <a:xfrm>
            <a:off x="5508625" y="6381750"/>
            <a:ext cx="3397250"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type="none" w="sm" len="lg"/>
              </a14:hiddenLine>
            </a:ext>
          </a:extLst>
        </p:spPr>
        <p:txBody>
          <a:bodyPr wrap="none" anchor="ctr">
            <a:spAutoFit/>
          </a:bodyPr>
          <a:lstStyle/>
          <a:p>
            <a:pPr algn="l" rtl="0" eaLnBrk="0" fontAlgn="base" hangingPunct="0">
              <a:spcBef>
                <a:spcPct val="0"/>
              </a:spcBef>
              <a:spcAft>
                <a:spcPct val="0"/>
              </a:spcAft>
            </a:pPr>
            <a:r>
              <a:rPr lang="da-DK" altLang="he-IL" sz="1100" smtClean="0">
                <a:solidFill>
                  <a:srgbClr val="FFFFFF"/>
                </a:solidFill>
                <a:latin typeface="Arial" pitchFamily="34" charset="0"/>
              </a:rPr>
              <a:t>Vigneri P et al.</a:t>
            </a:r>
            <a:r>
              <a:rPr lang="da-DK" altLang="he-IL" sz="1100" i="1" smtClean="0">
                <a:solidFill>
                  <a:srgbClr val="FFFFFF"/>
                </a:solidFill>
                <a:latin typeface="Arial" pitchFamily="34" charset="0"/>
              </a:rPr>
              <a:t> </a:t>
            </a:r>
            <a:r>
              <a:rPr lang="da-DK" altLang="he-IL" sz="1100" b="1" i="1" smtClean="0">
                <a:solidFill>
                  <a:srgbClr val="FFFFFF"/>
                </a:solidFill>
                <a:latin typeface="Arial" pitchFamily="34" charset="0"/>
              </a:rPr>
              <a:t>Endocr Relat Cancer</a:t>
            </a:r>
            <a:r>
              <a:rPr lang="da-DK" altLang="he-IL" sz="1100" b="1" smtClean="0">
                <a:solidFill>
                  <a:srgbClr val="FFFFFF"/>
                </a:solidFill>
                <a:latin typeface="Arial" pitchFamily="34" charset="0"/>
              </a:rPr>
              <a:t> </a:t>
            </a:r>
            <a:r>
              <a:rPr lang="da-DK" altLang="he-IL" sz="1100" smtClean="0">
                <a:solidFill>
                  <a:srgbClr val="FFFFFF"/>
                </a:solidFill>
                <a:latin typeface="Arial" pitchFamily="34" charset="0"/>
              </a:rPr>
              <a:t>2009;16:1103</a:t>
            </a:r>
            <a:endParaRPr lang="en-US" altLang="he-IL" sz="1100" smtClean="0">
              <a:solidFill>
                <a:srgbClr val="FFFFFF"/>
              </a:solidFill>
              <a:latin typeface="Arial" pitchFamily="34" charset="0"/>
            </a:endParaRPr>
          </a:p>
        </p:txBody>
      </p:sp>
      <p:sp>
        <p:nvSpPr>
          <p:cNvPr id="24581" name="Rectangle 372"/>
          <p:cNvSpPr>
            <a:spLocks noChangeArrowheads="1"/>
          </p:cNvSpPr>
          <p:nvPr/>
        </p:nvSpPr>
        <p:spPr bwMode="auto">
          <a:xfrm>
            <a:off x="74613" y="6523038"/>
            <a:ext cx="2741612" cy="261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type="none" w="sm" len="lg"/>
              </a14:hiddenLine>
            </a:ext>
          </a:extLst>
        </p:spPr>
        <p:txBody>
          <a:bodyPr wrap="none" anchor="ctr">
            <a:spAutoFit/>
          </a:bodyPr>
          <a:lstStyle/>
          <a:p>
            <a:pPr algn="l" rtl="0" eaLnBrk="0" fontAlgn="base" hangingPunct="0">
              <a:spcBef>
                <a:spcPct val="0"/>
              </a:spcBef>
              <a:spcAft>
                <a:spcPct val="0"/>
              </a:spcAft>
            </a:pPr>
            <a:r>
              <a:rPr lang="da-DK" altLang="he-IL" sz="1100" smtClean="0">
                <a:solidFill>
                  <a:srgbClr val="FFFFFF"/>
                </a:solidFill>
                <a:latin typeface="Arial" pitchFamily="34" charset="0"/>
              </a:rPr>
              <a:t>*NAFLD: non-alcoholic fatty liver disease</a:t>
            </a:r>
            <a:endParaRPr lang="en-US" altLang="he-IL" sz="1100" smtClean="0">
              <a:solidFill>
                <a:srgbClr val="FFFFFF"/>
              </a:solidFill>
              <a:latin typeface="Arial" pitchFamily="34" charset="0"/>
            </a:endParaRPr>
          </a:p>
        </p:txBody>
      </p:sp>
    </p:spTree>
    <p:extLst>
      <p:ext uri="{BB962C8B-B14F-4D97-AF65-F5344CB8AC3E}">
        <p14:creationId xmlns="" xmlns:p14="http://schemas.microsoft.com/office/powerpoint/2010/main" val="259154082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43000"/>
          </a:xfrm>
        </p:spPr>
        <p:txBody>
          <a:bodyPr>
            <a:normAutofit fontScale="90000"/>
          </a:bodyPr>
          <a:lstStyle/>
          <a:p>
            <a:r>
              <a:rPr lang="en-US" b="1" dirty="0" smtClean="0"/>
              <a:t>Possible Mechanisms for the Link</a:t>
            </a:r>
            <a:br>
              <a:rPr lang="en-US" b="1" dirty="0" smtClean="0"/>
            </a:br>
            <a:r>
              <a:rPr lang="en-US" b="1" dirty="0" smtClean="0"/>
              <a:t>Between Smoking and Diabetes</a:t>
            </a:r>
            <a:endParaRPr lang="he-IL" b="1" dirty="0"/>
          </a:p>
        </p:txBody>
      </p:sp>
      <p:sp>
        <p:nvSpPr>
          <p:cNvPr id="3" name="Content Placeholder 2"/>
          <p:cNvSpPr>
            <a:spLocks noGrp="1"/>
          </p:cNvSpPr>
          <p:nvPr>
            <p:ph idx="1"/>
          </p:nvPr>
        </p:nvSpPr>
        <p:spPr>
          <a:xfrm>
            <a:off x="467544" y="1268760"/>
            <a:ext cx="8229600" cy="5760640"/>
          </a:xfrm>
        </p:spPr>
        <p:txBody>
          <a:bodyPr>
            <a:normAutofit/>
          </a:bodyPr>
          <a:lstStyle/>
          <a:p>
            <a:pPr algn="l" rtl="0"/>
            <a:r>
              <a:rPr lang="en-US" sz="2800" dirty="0" smtClean="0"/>
              <a:t>Smokers are leaner than non-smokers but more central obesity: increased cortisol, decreased testosterone in men, independent effects on estrogen and androgen in women</a:t>
            </a:r>
          </a:p>
          <a:p>
            <a:pPr algn="l" rtl="0"/>
            <a:r>
              <a:rPr lang="en-US" sz="2800" dirty="0" smtClean="0"/>
              <a:t> Increased inflammation and oxidation leading to enhanced insulin resistance</a:t>
            </a:r>
          </a:p>
          <a:p>
            <a:pPr algn="l" rtl="0"/>
            <a:r>
              <a:rPr lang="en-US" sz="2800" dirty="0" smtClean="0"/>
              <a:t>Acute infusion of nicotine increases insulin resistance</a:t>
            </a:r>
          </a:p>
          <a:p>
            <a:pPr algn="l" rtl="0"/>
            <a:r>
              <a:rPr lang="en-US" sz="2800" dirty="0" smtClean="0"/>
              <a:t>Nicotinic receptors on islets and beta cells: decreasing insulin release via neuronal acetylcholine receptors </a:t>
            </a:r>
          </a:p>
          <a:p>
            <a:pPr algn="l" rtl="0"/>
            <a:r>
              <a:rPr lang="en-US" sz="2800" dirty="0" smtClean="0"/>
              <a:t>In animals neonatal exposure to nicotine causes beta cell dysfunction and apoptosis</a:t>
            </a:r>
          </a:p>
          <a:p>
            <a:pPr algn="l" rtl="0"/>
            <a:endParaRPr lang="he-IL" sz="2800" dirty="0"/>
          </a:p>
        </p:txBody>
      </p:sp>
    </p:spTree>
    <p:extLst>
      <p:ext uri="{BB962C8B-B14F-4D97-AF65-F5344CB8AC3E}">
        <p14:creationId xmlns="" xmlns:p14="http://schemas.microsoft.com/office/powerpoint/2010/main" val="22105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6" name="Rectangle 4"/>
          <p:cNvSpPr>
            <a:spLocks noGrp="1" noChangeArrowheads="1"/>
          </p:cNvSpPr>
          <p:nvPr>
            <p:ph type="title"/>
          </p:nvPr>
        </p:nvSpPr>
        <p:spPr>
          <a:xfrm>
            <a:off x="457200" y="188913"/>
            <a:ext cx="8229600" cy="1371600"/>
          </a:xfrm>
        </p:spPr>
        <p:txBody>
          <a:bodyPr/>
          <a:lstStyle/>
          <a:p>
            <a:pPr eaLnBrk="1" hangingPunct="1">
              <a:defRPr/>
            </a:pPr>
            <a:r>
              <a:rPr lang="en-US" sz="3600" b="1" dirty="0" smtClean="0"/>
              <a:t>Obesity Diabetes and Smoking Affect Cancer Development!</a:t>
            </a:r>
          </a:p>
        </p:txBody>
      </p:sp>
      <p:pic>
        <p:nvPicPr>
          <p:cNvPr id="21507" name="Picture 7"/>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638300"/>
            <a:ext cx="9144000" cy="5219700"/>
          </a:xfrm>
          <a:prstGeom prst="rect">
            <a:avLst/>
          </a:prstGeom>
          <a:noFill/>
          <a:ln w="9525">
            <a:solidFill>
              <a:schemeClr val="bg2">
                <a:lumMod val="10000"/>
              </a:schemeClr>
            </a:solidFill>
            <a:miter lim="800000"/>
            <a:headEnd/>
            <a:tailEnd/>
          </a:ln>
          <a:extLst>
            <a:ext uri="{909E8E84-426E-40DD-AFC4-6F175D3DCCD1}">
              <a14:hiddenFill xmlns="" xmlns:a14="http://schemas.microsoft.com/office/drawing/2010/main">
                <a:solidFill>
                  <a:srgbClr val="FFFFFF"/>
                </a:solidFill>
              </a14:hiddenFill>
            </a:ext>
          </a:extLst>
        </p:spPr>
      </p:pic>
      <p:sp>
        <p:nvSpPr>
          <p:cNvPr id="21508" name="Rectangle 8"/>
          <p:cNvSpPr>
            <a:spLocks noChangeArrowheads="1"/>
          </p:cNvSpPr>
          <p:nvPr/>
        </p:nvSpPr>
        <p:spPr bwMode="auto">
          <a:xfrm>
            <a:off x="6804024" y="2420938"/>
            <a:ext cx="2339975" cy="1295400"/>
          </a:xfrm>
          <a:prstGeom prst="rect">
            <a:avLst/>
          </a:prstGeom>
          <a:solidFill>
            <a:schemeClr val="bg1"/>
          </a:solidFill>
          <a:ln>
            <a:noFill/>
          </a:ln>
        </p:spPr>
        <p:txBody>
          <a:bodyPr wrap="none" anchor="ctr"/>
          <a:lstStyle/>
          <a:p>
            <a:pPr fontAlgn="base">
              <a:spcBef>
                <a:spcPct val="0"/>
              </a:spcBef>
              <a:spcAft>
                <a:spcPct val="0"/>
              </a:spcAft>
            </a:pPr>
            <a:endParaRPr lang="en-GB" altLang="he-IL" smtClean="0">
              <a:solidFill>
                <a:srgbClr val="FF0000"/>
              </a:solidFill>
              <a:latin typeface="Arial" pitchFamily="34" charset="0"/>
            </a:endParaRPr>
          </a:p>
        </p:txBody>
      </p:sp>
      <p:sp>
        <p:nvSpPr>
          <p:cNvPr id="21509" name="Rectangle 9"/>
          <p:cNvSpPr>
            <a:spLocks noChangeArrowheads="1"/>
          </p:cNvSpPr>
          <p:nvPr/>
        </p:nvSpPr>
        <p:spPr bwMode="auto">
          <a:xfrm>
            <a:off x="179388" y="2420938"/>
            <a:ext cx="1584325" cy="2303462"/>
          </a:xfrm>
          <a:prstGeom prst="rect">
            <a:avLst/>
          </a:prstGeom>
          <a:solidFill>
            <a:schemeClr val="bg1"/>
          </a:solidFill>
          <a:ln>
            <a:noFill/>
          </a:ln>
        </p:spPr>
        <p:txBody>
          <a:bodyPr wrap="none" anchor="ctr"/>
          <a:lstStyle/>
          <a:p>
            <a:pPr fontAlgn="base">
              <a:spcBef>
                <a:spcPct val="0"/>
              </a:spcBef>
              <a:spcAft>
                <a:spcPct val="0"/>
              </a:spcAft>
            </a:pPr>
            <a:endParaRPr lang="en-GB" altLang="he-IL" smtClean="0">
              <a:solidFill>
                <a:srgbClr val="FFFFFF"/>
              </a:solidFill>
              <a:latin typeface="Arial" pitchFamily="34" charset="0"/>
            </a:endParaRPr>
          </a:p>
        </p:txBody>
      </p:sp>
      <p:sp>
        <p:nvSpPr>
          <p:cNvPr id="2" name="Oval 1"/>
          <p:cNvSpPr/>
          <p:nvPr/>
        </p:nvSpPr>
        <p:spPr>
          <a:xfrm>
            <a:off x="2987824" y="2420938"/>
            <a:ext cx="2952328" cy="280826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TextBox 2"/>
          <p:cNvSpPr txBox="1"/>
          <p:nvPr/>
        </p:nvSpPr>
        <p:spPr>
          <a:xfrm>
            <a:off x="3575070" y="3455737"/>
            <a:ext cx="1645002" cy="584775"/>
          </a:xfrm>
          <a:prstGeom prst="rect">
            <a:avLst/>
          </a:prstGeom>
          <a:noFill/>
        </p:spPr>
        <p:txBody>
          <a:bodyPr wrap="none" rtlCol="1">
            <a:spAutoFit/>
          </a:bodyPr>
          <a:lstStyle/>
          <a:p>
            <a:r>
              <a:rPr lang="en-US" sz="3200" b="1" dirty="0" smtClean="0"/>
              <a:t>Smoking</a:t>
            </a:r>
            <a:endParaRPr lang="he-IL" sz="3200" b="1" dirty="0"/>
          </a:p>
        </p:txBody>
      </p:sp>
    </p:spTree>
    <p:extLst>
      <p:ext uri="{BB962C8B-B14F-4D97-AF65-F5344CB8AC3E}">
        <p14:creationId xmlns="" xmlns:p14="http://schemas.microsoft.com/office/powerpoint/2010/main" val="251639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87624" y="260648"/>
            <a:ext cx="7439025" cy="1609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81900" y="6515100"/>
            <a:ext cx="156210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95650" y="1988840"/>
            <a:ext cx="2552700"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123728" y="2708920"/>
            <a:ext cx="5314950" cy="3305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69930" y="2701954"/>
            <a:ext cx="504056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2386856" y="4581128"/>
            <a:ext cx="504056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Rectangle 2"/>
          <p:cNvSpPr/>
          <p:nvPr/>
        </p:nvSpPr>
        <p:spPr>
          <a:xfrm>
            <a:off x="3419872" y="3140968"/>
            <a:ext cx="792088"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Rectangle 8"/>
          <p:cNvSpPr/>
          <p:nvPr/>
        </p:nvSpPr>
        <p:spPr>
          <a:xfrm>
            <a:off x="5818094" y="3149352"/>
            <a:ext cx="792088"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Rectangle 9"/>
          <p:cNvSpPr/>
          <p:nvPr/>
        </p:nvSpPr>
        <p:spPr>
          <a:xfrm>
            <a:off x="3280384" y="2031132"/>
            <a:ext cx="256796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 xmlns:p14="http://schemas.microsoft.com/office/powerpoint/2010/main" val="5398628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026"/>
          <p:cNvSpPr>
            <a:spLocks noGrp="1" noChangeArrowheads="1"/>
          </p:cNvSpPr>
          <p:nvPr>
            <p:ph type="title"/>
          </p:nvPr>
        </p:nvSpPr>
        <p:spPr>
          <a:xfrm>
            <a:off x="990600" y="476672"/>
            <a:ext cx="7772400" cy="685800"/>
          </a:xfrm>
        </p:spPr>
        <p:txBody>
          <a:bodyPr/>
          <a:lstStyle/>
          <a:p>
            <a:pPr eaLnBrk="1" hangingPunct="1"/>
            <a:r>
              <a:rPr lang="en-US" altLang="he-IL" dirty="0" smtClean="0"/>
              <a:t>Risk of Ulcers and Amputations</a:t>
            </a:r>
          </a:p>
        </p:txBody>
      </p:sp>
      <p:sp>
        <p:nvSpPr>
          <p:cNvPr id="81923" name="Rectangle 1027"/>
          <p:cNvSpPr>
            <a:spLocks noGrp="1" noChangeArrowheads="1"/>
          </p:cNvSpPr>
          <p:nvPr>
            <p:ph type="body" idx="1"/>
          </p:nvPr>
        </p:nvSpPr>
        <p:spPr>
          <a:xfrm>
            <a:off x="1043608" y="1844824"/>
            <a:ext cx="7772400" cy="2209800"/>
          </a:xfrm>
        </p:spPr>
        <p:txBody>
          <a:bodyPr/>
          <a:lstStyle/>
          <a:p>
            <a:pPr algn="l" rtl="0" eaLnBrk="1" hangingPunct="1">
              <a:lnSpc>
                <a:spcPct val="90000"/>
              </a:lnSpc>
            </a:pPr>
            <a:r>
              <a:rPr lang="en-US" altLang="he-IL" dirty="0" smtClean="0"/>
              <a:t>Comorbid conditions</a:t>
            </a:r>
          </a:p>
          <a:p>
            <a:pPr lvl="1" algn="l" rtl="0" eaLnBrk="1" hangingPunct="1">
              <a:lnSpc>
                <a:spcPct val="90000"/>
              </a:lnSpc>
            </a:pPr>
            <a:r>
              <a:rPr lang="en-US" altLang="he-IL" dirty="0" smtClean="0"/>
              <a:t>microvascular, </a:t>
            </a:r>
            <a:r>
              <a:rPr lang="en-US" altLang="he-IL" dirty="0" err="1" smtClean="0"/>
              <a:t>macrovascular</a:t>
            </a:r>
            <a:r>
              <a:rPr lang="en-US" altLang="he-IL" dirty="0" smtClean="0"/>
              <a:t> disease</a:t>
            </a:r>
          </a:p>
          <a:p>
            <a:pPr algn="l" rtl="0" eaLnBrk="1" hangingPunct="1">
              <a:lnSpc>
                <a:spcPct val="90000"/>
              </a:lnSpc>
            </a:pPr>
            <a:r>
              <a:rPr lang="en-US" altLang="he-IL" dirty="0" smtClean="0"/>
              <a:t>Patient education and self-care practices</a:t>
            </a:r>
          </a:p>
          <a:p>
            <a:pPr algn="l" rtl="0" eaLnBrk="1" hangingPunct="1">
              <a:lnSpc>
                <a:spcPct val="90000"/>
              </a:lnSpc>
            </a:pPr>
            <a:r>
              <a:rPr lang="en-US" altLang="he-IL" dirty="0" smtClean="0"/>
              <a:t>Tobacco and alcohol use</a:t>
            </a:r>
          </a:p>
        </p:txBody>
      </p:sp>
      <p:sp>
        <p:nvSpPr>
          <p:cNvPr id="221188" name="Rectangle 1028"/>
          <p:cNvSpPr>
            <a:spLocks noChangeArrowheads="1"/>
          </p:cNvSpPr>
          <p:nvPr/>
        </p:nvSpPr>
        <p:spPr bwMode="blackWhite">
          <a:xfrm>
            <a:off x="381000" y="5105400"/>
            <a:ext cx="1981200" cy="1066800"/>
          </a:xfrm>
          <a:prstGeom prst="rect">
            <a:avLst/>
          </a:prstGeom>
          <a:solidFill>
            <a:srgbClr val="3366FF"/>
          </a:solidFill>
          <a:ln w="12700">
            <a:solidFill>
              <a:schemeClr val="tx1"/>
            </a:solidFill>
            <a:miter lim="800000"/>
            <a:headEnd/>
            <a:tailEnd/>
          </a:ln>
          <a:effectLst/>
        </p:spPr>
        <p:txBody>
          <a:bodyPr lIns="90488" tIns="44450" rIns="90488" bIns="44450" anchor="ctr"/>
          <a:lstStyle/>
          <a:p>
            <a:pPr algn="ctr" rtl="0" eaLnBrk="0" hangingPunct="0">
              <a:spcBef>
                <a:spcPct val="15000"/>
              </a:spcBef>
              <a:spcAft>
                <a:spcPct val="20000"/>
              </a:spcAft>
              <a:defRPr/>
            </a:pPr>
            <a:r>
              <a:rPr lang="en-US" b="1">
                <a:solidFill>
                  <a:prstClr val="white"/>
                </a:solidFill>
                <a:effectLst>
                  <a:outerShdw blurRad="38100" dist="38100" dir="2700000" algn="tl">
                    <a:srgbClr val="000000"/>
                  </a:outerShdw>
                </a:effectLst>
                <a:latin typeface="Arial" pitchFamily="34" charset="0"/>
              </a:rPr>
              <a:t>Cigarette</a:t>
            </a:r>
            <a:br>
              <a:rPr lang="en-US" b="1">
                <a:solidFill>
                  <a:prstClr val="white"/>
                </a:solidFill>
                <a:effectLst>
                  <a:outerShdw blurRad="38100" dist="38100" dir="2700000" algn="tl">
                    <a:srgbClr val="000000"/>
                  </a:outerShdw>
                </a:effectLst>
                <a:latin typeface="Arial" pitchFamily="34" charset="0"/>
              </a:rPr>
            </a:br>
            <a:r>
              <a:rPr lang="en-US" b="1">
                <a:solidFill>
                  <a:prstClr val="white"/>
                </a:solidFill>
                <a:effectLst>
                  <a:outerShdw blurRad="38100" dist="38100" dir="2700000" algn="tl">
                    <a:srgbClr val="000000"/>
                  </a:outerShdw>
                </a:effectLst>
                <a:latin typeface="Arial" pitchFamily="34" charset="0"/>
              </a:rPr>
              <a:t>smoking</a:t>
            </a:r>
            <a:endParaRPr lang="en-US" b="1">
              <a:solidFill>
                <a:prstClr val="black"/>
              </a:solidFill>
              <a:effectLst>
                <a:outerShdw blurRad="38100" dist="38100" dir="2700000" algn="tl">
                  <a:srgbClr val="000000"/>
                </a:outerShdw>
              </a:effectLst>
              <a:latin typeface="Arial" pitchFamily="34" charset="0"/>
            </a:endParaRPr>
          </a:p>
        </p:txBody>
      </p:sp>
      <p:sp>
        <p:nvSpPr>
          <p:cNvPr id="221189" name="Rectangle 1029"/>
          <p:cNvSpPr>
            <a:spLocks noChangeArrowheads="1"/>
          </p:cNvSpPr>
          <p:nvPr/>
        </p:nvSpPr>
        <p:spPr bwMode="blackWhite">
          <a:xfrm>
            <a:off x="3581400" y="5105400"/>
            <a:ext cx="1981200" cy="1066800"/>
          </a:xfrm>
          <a:prstGeom prst="rect">
            <a:avLst/>
          </a:prstGeom>
          <a:solidFill>
            <a:srgbClr val="3366FF"/>
          </a:solidFill>
          <a:ln w="12700">
            <a:solidFill>
              <a:schemeClr val="tx1"/>
            </a:solidFill>
            <a:miter lim="800000"/>
            <a:headEnd/>
            <a:tailEnd/>
          </a:ln>
          <a:effectLst/>
        </p:spPr>
        <p:txBody>
          <a:bodyPr lIns="90488" tIns="44450" rIns="90488" bIns="44450" anchor="ctr"/>
          <a:lstStyle/>
          <a:p>
            <a:pPr algn="ctr" rtl="0" eaLnBrk="0" hangingPunct="0">
              <a:spcBef>
                <a:spcPct val="15000"/>
              </a:spcBef>
              <a:spcAft>
                <a:spcPct val="20000"/>
              </a:spcAft>
              <a:defRPr/>
            </a:pPr>
            <a:r>
              <a:rPr lang="en-US" b="1">
                <a:solidFill>
                  <a:prstClr val="white"/>
                </a:solidFill>
                <a:effectLst>
                  <a:outerShdw blurRad="38100" dist="38100" dir="2700000" algn="tl">
                    <a:srgbClr val="000000"/>
                  </a:outerShdw>
                </a:effectLst>
                <a:latin typeface="Arial" pitchFamily="34" charset="0"/>
              </a:rPr>
              <a:t>PVD</a:t>
            </a:r>
            <a:endParaRPr lang="en-US" b="1">
              <a:solidFill>
                <a:prstClr val="black"/>
              </a:solidFill>
              <a:effectLst>
                <a:outerShdw blurRad="38100" dist="38100" dir="2700000" algn="tl">
                  <a:srgbClr val="000000"/>
                </a:outerShdw>
              </a:effectLst>
              <a:latin typeface="Arial" pitchFamily="34" charset="0"/>
            </a:endParaRPr>
          </a:p>
        </p:txBody>
      </p:sp>
      <p:sp>
        <p:nvSpPr>
          <p:cNvPr id="221190" name="Rectangle 1030"/>
          <p:cNvSpPr>
            <a:spLocks noChangeArrowheads="1"/>
          </p:cNvSpPr>
          <p:nvPr/>
        </p:nvSpPr>
        <p:spPr bwMode="blackWhite">
          <a:xfrm>
            <a:off x="6781800" y="5105400"/>
            <a:ext cx="1981200" cy="1066800"/>
          </a:xfrm>
          <a:prstGeom prst="rect">
            <a:avLst/>
          </a:prstGeom>
          <a:solidFill>
            <a:srgbClr val="3366FF"/>
          </a:solidFill>
          <a:ln w="12700">
            <a:solidFill>
              <a:schemeClr val="tx1"/>
            </a:solidFill>
            <a:miter lim="800000"/>
            <a:headEnd/>
            <a:tailEnd/>
          </a:ln>
          <a:effectLst/>
        </p:spPr>
        <p:txBody>
          <a:bodyPr lIns="90488" tIns="44450" rIns="90488" bIns="44450" anchor="ctr"/>
          <a:lstStyle/>
          <a:p>
            <a:pPr algn="ctr" rtl="0" eaLnBrk="0" hangingPunct="0">
              <a:spcBef>
                <a:spcPct val="15000"/>
              </a:spcBef>
              <a:spcAft>
                <a:spcPct val="20000"/>
              </a:spcAft>
              <a:defRPr/>
            </a:pPr>
            <a:r>
              <a:rPr lang="en-US" b="1">
                <a:solidFill>
                  <a:prstClr val="white"/>
                </a:solidFill>
                <a:effectLst>
                  <a:outerShdw blurRad="38100" dist="38100" dir="2700000" algn="tl">
                    <a:srgbClr val="000000"/>
                  </a:outerShdw>
                </a:effectLst>
                <a:latin typeface="Arial" pitchFamily="34" charset="0"/>
              </a:rPr>
              <a:t>Amputation</a:t>
            </a:r>
            <a:endParaRPr lang="en-US" b="1">
              <a:solidFill>
                <a:prstClr val="black"/>
              </a:solidFill>
              <a:effectLst>
                <a:outerShdw blurRad="38100" dist="38100" dir="2700000" algn="tl">
                  <a:srgbClr val="000000"/>
                </a:outerShdw>
              </a:effectLst>
              <a:latin typeface="Arial" pitchFamily="34" charset="0"/>
            </a:endParaRPr>
          </a:p>
        </p:txBody>
      </p:sp>
      <p:sp>
        <p:nvSpPr>
          <p:cNvPr id="81927" name="Line 1031"/>
          <p:cNvSpPr>
            <a:spLocks noChangeShapeType="1"/>
          </p:cNvSpPr>
          <p:nvPr/>
        </p:nvSpPr>
        <p:spPr bwMode="auto">
          <a:xfrm>
            <a:off x="2362200" y="5638800"/>
            <a:ext cx="1219200" cy="0"/>
          </a:xfrm>
          <a:prstGeom prst="line">
            <a:avLst/>
          </a:prstGeom>
          <a:noFill/>
          <a:ln w="50800">
            <a:solidFill>
              <a:schemeClr val="tx1"/>
            </a:solidFill>
            <a:round/>
            <a:headEnd/>
            <a:tailEnd type="triangle" w="med" len="lg"/>
          </a:ln>
          <a:extLst>
            <a:ext uri="{909E8E84-426E-40DD-AFC4-6F175D3DCCD1}">
              <a14:hiddenFill xmlns="" xmlns:a14="http://schemas.microsoft.com/office/drawing/2010/main">
                <a:noFill/>
              </a14:hiddenFill>
            </a:ext>
          </a:extLst>
        </p:spPr>
        <p:txBody>
          <a:bodyPr wrap="none" lIns="90488" tIns="44450" rIns="90488" bIns="44450" anchor="ctr">
            <a:spAutoFit/>
          </a:bodyPr>
          <a:lstStyle/>
          <a:p>
            <a:endParaRPr lang="he-IL">
              <a:solidFill>
                <a:prstClr val="black"/>
              </a:solidFill>
            </a:endParaRPr>
          </a:p>
        </p:txBody>
      </p:sp>
      <p:sp>
        <p:nvSpPr>
          <p:cNvPr id="81928" name="Line 1032"/>
          <p:cNvSpPr>
            <a:spLocks noChangeShapeType="1"/>
          </p:cNvSpPr>
          <p:nvPr/>
        </p:nvSpPr>
        <p:spPr bwMode="auto">
          <a:xfrm>
            <a:off x="5562600" y="5638800"/>
            <a:ext cx="1219200" cy="0"/>
          </a:xfrm>
          <a:prstGeom prst="line">
            <a:avLst/>
          </a:prstGeom>
          <a:noFill/>
          <a:ln w="50800">
            <a:solidFill>
              <a:schemeClr val="tx1"/>
            </a:solidFill>
            <a:round/>
            <a:headEnd/>
            <a:tailEnd type="triangle" w="med" len="lg"/>
          </a:ln>
          <a:extLst>
            <a:ext uri="{909E8E84-426E-40DD-AFC4-6F175D3DCCD1}">
              <a14:hiddenFill xmlns="" xmlns:a14="http://schemas.microsoft.com/office/drawing/2010/main">
                <a:noFill/>
              </a14:hiddenFill>
            </a:ext>
          </a:extLst>
        </p:spPr>
        <p:txBody>
          <a:bodyPr wrap="none" lIns="90488" tIns="44450" rIns="90488" bIns="44450" anchor="ctr">
            <a:spAutoFit/>
          </a:bodyPr>
          <a:lstStyle/>
          <a:p>
            <a:endParaRPr lang="he-IL">
              <a:solidFill>
                <a:prstClr val="black"/>
              </a:solidFill>
            </a:endParaRPr>
          </a:p>
        </p:txBody>
      </p:sp>
    </p:spTree>
    <p:extLst>
      <p:ext uri="{BB962C8B-B14F-4D97-AF65-F5344CB8AC3E}">
        <p14:creationId xmlns="" xmlns:p14="http://schemas.microsoft.com/office/powerpoint/2010/main" val="295528053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65195" y="332656"/>
            <a:ext cx="6067425" cy="1600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87505" y="6381328"/>
            <a:ext cx="27432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356287" y="1891128"/>
            <a:ext cx="7010400" cy="28019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717004" y="1553820"/>
            <a:ext cx="3709991" cy="369332"/>
          </a:xfrm>
          <a:prstGeom prst="rect">
            <a:avLst/>
          </a:prstGeom>
          <a:noFill/>
        </p:spPr>
        <p:txBody>
          <a:bodyPr wrap="none" rtlCol="1">
            <a:spAutoFit/>
          </a:bodyPr>
          <a:lstStyle/>
          <a:p>
            <a:r>
              <a:rPr lang="en-US" dirty="0" smtClean="0">
                <a:solidFill>
                  <a:srgbClr val="FF0000"/>
                </a:solidFill>
              </a:rPr>
              <a:t>4450 people with new onset diabetes</a:t>
            </a:r>
            <a:endParaRPr lang="he-IL" dirty="0">
              <a:solidFill>
                <a:srgbClr val="FF0000"/>
              </a:solidFill>
            </a:endParaRPr>
          </a:p>
        </p:txBody>
      </p:sp>
      <p:pic>
        <p:nvPicPr>
          <p:cNvPr id="717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855550" y="4693120"/>
            <a:ext cx="5705475" cy="17155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846169" y="4797152"/>
            <a:ext cx="1357679"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cxnSp>
        <p:nvCxnSpPr>
          <p:cNvPr id="5" name="Straight Connector 4"/>
          <p:cNvCxnSpPr/>
          <p:nvPr/>
        </p:nvCxnSpPr>
        <p:spPr>
          <a:xfrm>
            <a:off x="2195736" y="3717032"/>
            <a:ext cx="32927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121314457"/>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78258" y="260648"/>
            <a:ext cx="7153275" cy="166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657" y="6617543"/>
            <a:ext cx="1781175" cy="123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898826" y="2532728"/>
            <a:ext cx="4019550" cy="3000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658805" y="2056711"/>
            <a:ext cx="4561762" cy="646331"/>
          </a:xfrm>
          <a:prstGeom prst="rect">
            <a:avLst/>
          </a:prstGeom>
          <a:noFill/>
        </p:spPr>
        <p:txBody>
          <a:bodyPr wrap="none" rtlCol="1">
            <a:spAutoFit/>
          </a:bodyPr>
          <a:lstStyle/>
          <a:p>
            <a:r>
              <a:rPr lang="en-US" b="1" dirty="0" smtClean="0">
                <a:solidFill>
                  <a:srgbClr val="FF0000"/>
                </a:solidFill>
              </a:rPr>
              <a:t>Pittsburg Registry 723 T1DM: 7 year follow up</a:t>
            </a:r>
          </a:p>
          <a:p>
            <a:pPr algn="l"/>
            <a:endParaRPr lang="he-IL" b="1" dirty="0">
              <a:solidFill>
                <a:srgbClr val="FF0000"/>
              </a:solidFill>
            </a:endParaRPr>
          </a:p>
        </p:txBody>
      </p:sp>
      <p:cxnSp>
        <p:nvCxnSpPr>
          <p:cNvPr id="4" name="Straight Connector 3"/>
          <p:cNvCxnSpPr/>
          <p:nvPr/>
        </p:nvCxnSpPr>
        <p:spPr>
          <a:xfrm>
            <a:off x="4781575" y="1412776"/>
            <a:ext cx="123058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03848" y="1917308"/>
            <a:ext cx="338437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962209" y="3255577"/>
            <a:ext cx="290465" cy="369332"/>
          </a:xfrm>
          <a:prstGeom prst="rect">
            <a:avLst/>
          </a:prstGeom>
          <a:noFill/>
        </p:spPr>
        <p:txBody>
          <a:bodyPr wrap="none" rtlCol="1">
            <a:spAutoFit/>
          </a:bodyPr>
          <a:lstStyle/>
          <a:p>
            <a:r>
              <a:rPr lang="en-US" dirty="0" smtClean="0">
                <a:solidFill>
                  <a:srgbClr val="FF0000"/>
                </a:solidFill>
              </a:rPr>
              <a:t>S</a:t>
            </a:r>
            <a:endParaRPr lang="he-IL" dirty="0">
              <a:solidFill>
                <a:srgbClr val="FF0000"/>
              </a:solidFill>
            </a:endParaRPr>
          </a:p>
        </p:txBody>
      </p:sp>
      <p:sp>
        <p:nvSpPr>
          <p:cNvPr id="12" name="TextBox 11"/>
          <p:cNvSpPr txBox="1"/>
          <p:nvPr/>
        </p:nvSpPr>
        <p:spPr>
          <a:xfrm>
            <a:off x="4342031" y="3407977"/>
            <a:ext cx="439544" cy="369332"/>
          </a:xfrm>
          <a:prstGeom prst="rect">
            <a:avLst/>
          </a:prstGeom>
          <a:noFill/>
        </p:spPr>
        <p:txBody>
          <a:bodyPr wrap="none" rtlCol="1">
            <a:spAutoFit/>
          </a:bodyPr>
          <a:lstStyle/>
          <a:p>
            <a:r>
              <a:rPr lang="en-US" dirty="0" smtClean="0">
                <a:solidFill>
                  <a:srgbClr val="FF0000"/>
                </a:solidFill>
              </a:rPr>
              <a:t>NS</a:t>
            </a:r>
            <a:endParaRPr lang="he-IL" dirty="0">
              <a:solidFill>
                <a:srgbClr val="FF0000"/>
              </a:solidFill>
            </a:endParaRPr>
          </a:p>
        </p:txBody>
      </p:sp>
      <p:sp>
        <p:nvSpPr>
          <p:cNvPr id="13" name="TextBox 12"/>
          <p:cNvSpPr txBox="1"/>
          <p:nvPr/>
        </p:nvSpPr>
        <p:spPr>
          <a:xfrm>
            <a:off x="5251634" y="2708920"/>
            <a:ext cx="290465" cy="369332"/>
          </a:xfrm>
          <a:prstGeom prst="rect">
            <a:avLst/>
          </a:prstGeom>
          <a:noFill/>
        </p:spPr>
        <p:txBody>
          <a:bodyPr wrap="none" rtlCol="1">
            <a:spAutoFit/>
          </a:bodyPr>
          <a:lstStyle/>
          <a:p>
            <a:r>
              <a:rPr lang="en-US" dirty="0" smtClean="0">
                <a:solidFill>
                  <a:srgbClr val="FF0000"/>
                </a:solidFill>
              </a:rPr>
              <a:t>S</a:t>
            </a:r>
            <a:endParaRPr lang="he-IL" dirty="0">
              <a:solidFill>
                <a:srgbClr val="FF0000"/>
              </a:solidFill>
            </a:endParaRPr>
          </a:p>
        </p:txBody>
      </p:sp>
      <p:sp>
        <p:nvSpPr>
          <p:cNvPr id="14" name="TextBox 13"/>
          <p:cNvSpPr txBox="1"/>
          <p:nvPr/>
        </p:nvSpPr>
        <p:spPr>
          <a:xfrm>
            <a:off x="5792388" y="3078252"/>
            <a:ext cx="439544" cy="369332"/>
          </a:xfrm>
          <a:prstGeom prst="rect">
            <a:avLst/>
          </a:prstGeom>
          <a:noFill/>
        </p:spPr>
        <p:txBody>
          <a:bodyPr wrap="none" rtlCol="1">
            <a:spAutoFit/>
          </a:bodyPr>
          <a:lstStyle/>
          <a:p>
            <a:r>
              <a:rPr lang="en-US" dirty="0" smtClean="0">
                <a:solidFill>
                  <a:srgbClr val="FF0000"/>
                </a:solidFill>
              </a:rPr>
              <a:t>NS</a:t>
            </a:r>
            <a:endParaRPr lang="he-IL" dirty="0">
              <a:solidFill>
                <a:srgbClr val="FF0000"/>
              </a:solidFill>
            </a:endParaRPr>
          </a:p>
        </p:txBody>
      </p:sp>
    </p:spTree>
    <p:extLst>
      <p:ext uri="{BB962C8B-B14F-4D97-AF65-F5344CB8AC3E}">
        <p14:creationId xmlns="" xmlns:p14="http://schemas.microsoft.com/office/powerpoint/2010/main" val="2437212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404664"/>
            <a:ext cx="7943850" cy="21602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519" y="3212976"/>
            <a:ext cx="8148389" cy="17337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353316" y="5701898"/>
            <a:ext cx="4145622" cy="369332"/>
          </a:xfrm>
          <a:prstGeom prst="rect">
            <a:avLst/>
          </a:prstGeom>
          <a:noFill/>
        </p:spPr>
        <p:txBody>
          <a:bodyPr wrap="none" rtlCol="1">
            <a:spAutoFit/>
          </a:bodyPr>
          <a:lstStyle/>
          <a:p>
            <a:r>
              <a:rPr lang="en-US" dirty="0" smtClean="0">
                <a:solidFill>
                  <a:prstClr val="black"/>
                </a:solidFill>
              </a:rPr>
              <a:t>Questionnaires at baseline , 1,3,6,12 years</a:t>
            </a:r>
            <a:endParaRPr lang="he-IL" dirty="0">
              <a:solidFill>
                <a:prstClr val="black"/>
              </a:solidFill>
            </a:endParaRPr>
          </a:p>
        </p:txBody>
      </p:sp>
      <p:sp>
        <p:nvSpPr>
          <p:cNvPr id="3" name="Rectangle 2"/>
          <p:cNvSpPr/>
          <p:nvPr/>
        </p:nvSpPr>
        <p:spPr>
          <a:xfrm>
            <a:off x="539552" y="4797152"/>
            <a:ext cx="786035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 xmlns:p14="http://schemas.microsoft.com/office/powerpoint/2010/main" val="25181951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4509120"/>
            <a:ext cx="8064896" cy="1728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30479" y="620688"/>
            <a:ext cx="7115175" cy="37444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7544" y="4509120"/>
            <a:ext cx="676875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3" name="Rectangle 2"/>
          <p:cNvSpPr/>
          <p:nvPr/>
        </p:nvSpPr>
        <p:spPr>
          <a:xfrm>
            <a:off x="1475656" y="1844824"/>
            <a:ext cx="648072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Rectangle 7"/>
          <p:cNvSpPr/>
          <p:nvPr/>
        </p:nvSpPr>
        <p:spPr>
          <a:xfrm>
            <a:off x="323528" y="4857702"/>
            <a:ext cx="8208912" cy="5155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 xmlns:p14="http://schemas.microsoft.com/office/powerpoint/2010/main" val="30779615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116633"/>
            <a:ext cx="8686800" cy="1368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0587" y="1556792"/>
            <a:ext cx="8686800" cy="53732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436096" y="1279426"/>
            <a:ext cx="2838450" cy="133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11561" y="3789040"/>
            <a:ext cx="793286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Rectangle 5"/>
          <p:cNvSpPr/>
          <p:nvPr/>
        </p:nvSpPr>
        <p:spPr>
          <a:xfrm>
            <a:off x="611560" y="2996952"/>
            <a:ext cx="7920880" cy="3823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539552" y="4581128"/>
            <a:ext cx="792088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Rectangle 7"/>
          <p:cNvSpPr/>
          <p:nvPr/>
        </p:nvSpPr>
        <p:spPr>
          <a:xfrm>
            <a:off x="611560" y="5517232"/>
            <a:ext cx="7920880" cy="3823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 xmlns:p14="http://schemas.microsoft.com/office/powerpoint/2010/main" val="7944869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מה בתפריט הנסיכה?</a:t>
            </a:r>
            <a:endParaRPr lang="he-IL" dirty="0"/>
          </a:p>
        </p:txBody>
      </p:sp>
      <p:sp>
        <p:nvSpPr>
          <p:cNvPr id="3" name="Content Placeholder 2"/>
          <p:cNvSpPr>
            <a:spLocks noGrp="1"/>
          </p:cNvSpPr>
          <p:nvPr>
            <p:ph idx="1"/>
          </p:nvPr>
        </p:nvSpPr>
        <p:spPr>
          <a:xfrm>
            <a:off x="457200" y="1600200"/>
            <a:ext cx="8229600" cy="4349079"/>
          </a:xfrm>
        </p:spPr>
        <p:txBody>
          <a:bodyPr>
            <a:normAutofit fontScale="85000" lnSpcReduction="20000"/>
          </a:bodyPr>
          <a:lstStyle/>
          <a:p>
            <a:pPr lvl="0"/>
            <a:r>
              <a:rPr lang="he-IL" dirty="0">
                <a:solidFill>
                  <a:prstClr val="black"/>
                </a:solidFill>
              </a:rPr>
              <a:t>הקשר בין עישון </a:t>
            </a:r>
            <a:r>
              <a:rPr lang="he-IL" dirty="0" smtClean="0">
                <a:solidFill>
                  <a:prstClr val="black"/>
                </a:solidFill>
              </a:rPr>
              <a:t>והופעת סוכרת </a:t>
            </a:r>
            <a:r>
              <a:rPr lang="he-IL" dirty="0">
                <a:solidFill>
                  <a:prstClr val="black"/>
                </a:solidFill>
              </a:rPr>
              <a:t>–</a:t>
            </a:r>
            <a:r>
              <a:rPr lang="he-IL" sz="3700" b="1" dirty="0" smtClean="0">
                <a:solidFill>
                  <a:prstClr val="black"/>
                </a:solidFill>
              </a:rPr>
              <a:t>יש!</a:t>
            </a:r>
            <a:endParaRPr lang="he-IL" sz="3700" b="1" dirty="0">
              <a:solidFill>
                <a:prstClr val="black"/>
              </a:solidFill>
            </a:endParaRPr>
          </a:p>
          <a:p>
            <a:endParaRPr lang="he-IL" dirty="0" smtClean="0"/>
          </a:p>
          <a:p>
            <a:r>
              <a:rPr lang="he-IL" dirty="0" smtClean="0"/>
              <a:t>השפעת העישון על גליקמיה ואיזון סוכרת-</a:t>
            </a:r>
            <a:r>
              <a:rPr lang="he-IL" sz="3700" b="1" dirty="0">
                <a:solidFill>
                  <a:prstClr val="black"/>
                </a:solidFill>
              </a:rPr>
              <a:t> יש!</a:t>
            </a:r>
            <a:endParaRPr lang="he-IL" sz="3600" b="1" dirty="0" smtClean="0">
              <a:effectLst>
                <a:outerShdw blurRad="38100" dist="38100" dir="2700000" algn="tl">
                  <a:srgbClr val="000000">
                    <a:alpha val="43137"/>
                  </a:srgbClr>
                </a:outerShdw>
              </a:effectLst>
            </a:endParaRPr>
          </a:p>
          <a:p>
            <a:pPr marL="0" indent="0">
              <a:buNone/>
            </a:pPr>
            <a:endParaRPr lang="he-IL" dirty="0" smtClean="0"/>
          </a:p>
          <a:p>
            <a:r>
              <a:rPr lang="he-IL" dirty="0" smtClean="0"/>
              <a:t>השפעת עישון על סיבוכי סוכרת</a:t>
            </a:r>
            <a:r>
              <a:rPr lang="he-IL" dirty="0" smtClean="0">
                <a:solidFill>
                  <a:schemeClr val="bg1">
                    <a:lumMod val="75000"/>
                  </a:schemeClr>
                </a:solidFill>
              </a:rPr>
              <a:t>-</a:t>
            </a:r>
            <a:r>
              <a:rPr lang="he-IL" sz="3700" b="1" dirty="0">
                <a:solidFill>
                  <a:prstClr val="black"/>
                </a:solidFill>
              </a:rPr>
              <a:t> יש!</a:t>
            </a:r>
            <a:endParaRPr lang="he-IL" dirty="0" smtClean="0">
              <a:solidFill>
                <a:schemeClr val="bg1">
                  <a:lumMod val="75000"/>
                </a:schemeClr>
              </a:solidFill>
            </a:endParaRPr>
          </a:p>
          <a:p>
            <a:endParaRPr lang="he-IL" dirty="0" smtClean="0">
              <a:solidFill>
                <a:schemeClr val="bg1">
                  <a:lumMod val="75000"/>
                </a:schemeClr>
              </a:solidFill>
            </a:endParaRPr>
          </a:p>
          <a:p>
            <a:r>
              <a:rPr lang="he-IL" dirty="0" smtClean="0">
                <a:solidFill>
                  <a:schemeClr val="bg1">
                    <a:lumMod val="75000"/>
                  </a:schemeClr>
                </a:solidFill>
              </a:rPr>
              <a:t>האם הפסקת עישון משנה את הסיכון לפתח סוכרת? איזון?  סיכון לסיבוכים?</a:t>
            </a:r>
          </a:p>
          <a:p>
            <a:endParaRPr lang="he-IL" dirty="0" smtClean="0">
              <a:solidFill>
                <a:schemeClr val="bg1">
                  <a:lumMod val="75000"/>
                </a:schemeClr>
              </a:solidFill>
            </a:endParaRPr>
          </a:p>
          <a:p>
            <a:r>
              <a:rPr lang="he-IL" dirty="0" smtClean="0">
                <a:solidFill>
                  <a:schemeClr val="bg1">
                    <a:lumMod val="75000"/>
                  </a:schemeClr>
                </a:solidFill>
              </a:rPr>
              <a:t>הפסקת עישון בסוכרתיים- תכנית טיפולית כוללנית</a:t>
            </a:r>
          </a:p>
          <a:p>
            <a:endParaRPr lang="he-IL" dirty="0">
              <a:solidFill>
                <a:schemeClr val="bg1">
                  <a:lumMod val="75000"/>
                </a:schemeClr>
              </a:solidFill>
            </a:endParaRPr>
          </a:p>
        </p:txBody>
      </p:sp>
    </p:spTree>
    <p:extLst>
      <p:ext uri="{BB962C8B-B14F-4D97-AF65-F5344CB8AC3E}">
        <p14:creationId xmlns="" xmlns:p14="http://schemas.microsoft.com/office/powerpoint/2010/main" val="403036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564904"/>
            <a:ext cx="8229600" cy="1143000"/>
          </a:xfrm>
        </p:spPr>
        <p:txBody>
          <a:bodyPr/>
          <a:lstStyle/>
          <a:p>
            <a:r>
              <a:rPr lang="he-IL" b="1" dirty="0" smtClean="0"/>
              <a:t>השפעה של הפסקת עישון</a:t>
            </a:r>
            <a:endParaRPr lang="he-IL" b="1" dirty="0"/>
          </a:p>
        </p:txBody>
      </p:sp>
    </p:spTree>
    <p:extLst>
      <p:ext uri="{BB962C8B-B14F-4D97-AF65-F5344CB8AC3E}">
        <p14:creationId xmlns="" xmlns:p14="http://schemas.microsoft.com/office/powerpoint/2010/main" val="122779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21780" y="-243408"/>
            <a:ext cx="6410325" cy="13239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9512" y="6597352"/>
            <a:ext cx="1724025" cy="2000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5364" name="Picture 4"/>
          <p:cNvPicPr>
            <a:picLocks noGrp="1" noChangeAspect="1" noChangeArrowheads="1"/>
          </p:cNvPicPr>
          <p:nvPr>
            <p:ph idx="1"/>
          </p:nvPr>
        </p:nvPicPr>
        <p:blipFill>
          <a:blip r:embed="rId4" cstate="print">
            <a:extLst>
              <a:ext uri="{28A0092B-C50C-407E-A947-70E740481C1C}">
                <a14:useLocalDpi xmlns="" xmlns:a14="http://schemas.microsoft.com/office/drawing/2010/main" val="0"/>
              </a:ext>
            </a:extLst>
          </a:blip>
          <a:srcRect/>
          <a:stretch>
            <a:fillRect/>
          </a:stretch>
        </p:blipFill>
        <p:spPr bwMode="auto">
          <a:xfrm>
            <a:off x="565212" y="2924944"/>
            <a:ext cx="8229600" cy="340897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7"/>
          <p:cNvPicPr>
            <a:picLocks noChangeAspect="1" noChangeArrowheads="1"/>
          </p:cNvPicPr>
          <p:nvPr/>
        </p:nvPicPr>
        <p:blipFill>
          <a:blip r:embed="rId5" cstate="print">
            <a:lum bright="-30000" contrast="20000"/>
          </a:blip>
          <a:srcRect/>
          <a:stretch>
            <a:fillRect/>
          </a:stretch>
        </p:blipFill>
        <p:spPr bwMode="auto">
          <a:xfrm>
            <a:off x="179512" y="1196752"/>
            <a:ext cx="8856984" cy="1656184"/>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5436096" y="4005064"/>
            <a:ext cx="288032" cy="19442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7" name="Rectangle 6"/>
          <p:cNvSpPr/>
          <p:nvPr/>
        </p:nvSpPr>
        <p:spPr>
          <a:xfrm>
            <a:off x="8172400" y="4008199"/>
            <a:ext cx="360040" cy="19442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3" name="Rectangle 2"/>
          <p:cNvSpPr/>
          <p:nvPr/>
        </p:nvSpPr>
        <p:spPr>
          <a:xfrm>
            <a:off x="1041524" y="4980307"/>
            <a:ext cx="2162324" cy="9689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6" name="Straight Connector 5"/>
          <p:cNvCxnSpPr/>
          <p:nvPr/>
        </p:nvCxnSpPr>
        <p:spPr>
          <a:xfrm>
            <a:off x="1041523" y="4221088"/>
            <a:ext cx="86201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41524" y="4509120"/>
            <a:ext cx="101441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548730" y="3068960"/>
            <a:ext cx="287821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 xmlns:p14="http://schemas.microsoft.com/office/powerpoint/2010/main" val="7768364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1928802"/>
            <a:ext cx="8229600" cy="4525963"/>
          </a:xfrm>
        </p:spPr>
        <p:txBody>
          <a:bodyPr>
            <a:normAutofit/>
          </a:bodyPr>
          <a:lstStyle/>
          <a:p>
            <a:pPr algn="l" rtl="0">
              <a:buNone/>
            </a:pPr>
            <a:r>
              <a:rPr lang="en-US" sz="2800" b="1" dirty="0" smtClean="0"/>
              <a:t>Study Aim</a:t>
            </a:r>
          </a:p>
          <a:p>
            <a:pPr algn="l" rtl="0"/>
            <a:endParaRPr lang="en-US" sz="2800" dirty="0" smtClean="0"/>
          </a:p>
          <a:p>
            <a:pPr algn="l" rtl="0"/>
            <a:endParaRPr lang="en-US" sz="2800" dirty="0"/>
          </a:p>
          <a:p>
            <a:pPr algn="l" rtl="0"/>
            <a:endParaRPr lang="en-US" sz="2800" dirty="0" smtClean="0"/>
          </a:p>
          <a:p>
            <a:pPr algn="l" rtl="0">
              <a:buNone/>
            </a:pPr>
            <a:r>
              <a:rPr lang="en-US" sz="2800" b="1" dirty="0" smtClean="0"/>
              <a:t>Study Design</a:t>
            </a:r>
          </a:p>
        </p:txBody>
      </p:sp>
      <p:pic>
        <p:nvPicPr>
          <p:cNvPr id="4" name="Picture 3"/>
          <p:cNvPicPr>
            <a:picLocks noChangeAspect="1" noChangeArrowheads="1"/>
          </p:cNvPicPr>
          <p:nvPr/>
        </p:nvPicPr>
        <p:blipFill>
          <a:blip r:embed="rId3" cstate="print">
            <a:lum bright="-20000" contrast="20000"/>
          </a:blip>
          <a:srcRect/>
          <a:stretch>
            <a:fillRect/>
          </a:stretch>
        </p:blipFill>
        <p:spPr bwMode="auto">
          <a:xfrm>
            <a:off x="142844" y="129507"/>
            <a:ext cx="8786874" cy="1442105"/>
          </a:xfrm>
          <a:prstGeom prst="rect">
            <a:avLst/>
          </a:prstGeom>
          <a:ln>
            <a:noFill/>
          </a:ln>
          <a:effectLst>
            <a:outerShdw blurRad="292100" dist="139700" dir="2700000" algn="tl" rotWithShape="0">
              <a:srgbClr val="333333">
                <a:alpha val="65000"/>
              </a:srgbClr>
            </a:outerShdw>
          </a:effectLst>
        </p:spPr>
      </p:pic>
      <p:pic>
        <p:nvPicPr>
          <p:cNvPr id="7170" name="Picture 2"/>
          <p:cNvPicPr>
            <a:picLocks noChangeAspect="1" noChangeArrowheads="1"/>
          </p:cNvPicPr>
          <p:nvPr/>
        </p:nvPicPr>
        <p:blipFill>
          <a:blip r:embed="rId4" cstate="print">
            <a:lum bright="-40000" contrast="40000"/>
          </a:blip>
          <a:srcRect/>
          <a:stretch>
            <a:fillRect/>
          </a:stretch>
        </p:blipFill>
        <p:spPr bwMode="auto">
          <a:xfrm>
            <a:off x="2331835" y="2348880"/>
            <a:ext cx="6280434" cy="12668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150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4279" y="4725144"/>
            <a:ext cx="9142783" cy="17430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693193" y="4149080"/>
            <a:ext cx="3686175" cy="3524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7020272" y="6506562"/>
            <a:ext cx="1991891" cy="276999"/>
          </a:xfrm>
          <a:prstGeom prst="rect">
            <a:avLst/>
          </a:prstGeom>
        </p:spPr>
        <p:txBody>
          <a:bodyPr wrap="none">
            <a:spAutoFit/>
          </a:bodyPr>
          <a:lstStyle/>
          <a:p>
            <a:pPr lvl="0"/>
            <a:r>
              <a:rPr lang="en-US" sz="1200" dirty="0" err="1">
                <a:solidFill>
                  <a:prstClr val="black"/>
                </a:solidFill>
              </a:rPr>
              <a:t>Eur</a:t>
            </a:r>
            <a:r>
              <a:rPr lang="en-US" sz="1200" dirty="0">
                <a:solidFill>
                  <a:prstClr val="black"/>
                </a:solidFill>
              </a:rPr>
              <a:t> J </a:t>
            </a:r>
            <a:r>
              <a:rPr lang="en-US" sz="1200" dirty="0" err="1">
                <a:solidFill>
                  <a:prstClr val="black"/>
                </a:solidFill>
              </a:rPr>
              <a:t>Cardiovasc</a:t>
            </a:r>
            <a:r>
              <a:rPr lang="en-US" sz="1200" dirty="0">
                <a:solidFill>
                  <a:prstClr val="black"/>
                </a:solidFill>
              </a:rPr>
              <a:t> </a:t>
            </a:r>
            <a:r>
              <a:rPr lang="en-US" sz="1200" dirty="0" err="1">
                <a:solidFill>
                  <a:prstClr val="black"/>
                </a:solidFill>
              </a:rPr>
              <a:t>Prev</a:t>
            </a:r>
            <a:r>
              <a:rPr lang="en-US" sz="1200" dirty="0">
                <a:solidFill>
                  <a:prstClr val="black"/>
                </a:solidFill>
              </a:rPr>
              <a:t> </a:t>
            </a:r>
            <a:r>
              <a:rPr lang="en-US" sz="1200" dirty="0" err="1">
                <a:solidFill>
                  <a:prstClr val="black"/>
                </a:solidFill>
              </a:rPr>
              <a:t>Rehabil</a:t>
            </a:r>
            <a:endParaRPr lang="en-US" sz="1200" dirty="0">
              <a:solidFill>
                <a:prstClr val="black"/>
              </a:solidFill>
            </a:endParaRPr>
          </a:p>
        </p:txBody>
      </p:sp>
    </p:spTree>
    <p:extLst>
      <p:ext uri="{BB962C8B-B14F-4D97-AF65-F5344CB8AC3E}">
        <p14:creationId xmlns="" xmlns:p14="http://schemas.microsoft.com/office/powerpoint/2010/main" val="35884836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4" descr="http://i.ehow.com/images/GlobalPhoto/Articles/4740685/105627-main_Full.jpg"/>
          <p:cNvPicPr>
            <a:picLocks noChangeAspect="1" noChangeArrowheads="1"/>
          </p:cNvPicPr>
          <p:nvPr/>
        </p:nvPicPr>
        <p:blipFill>
          <a:blip r:embed="rId3" cstate="print"/>
          <a:srcRect/>
          <a:stretch>
            <a:fillRect/>
          </a:stretch>
        </p:blipFill>
        <p:spPr bwMode="auto">
          <a:xfrm>
            <a:off x="6996668" y="1851029"/>
            <a:ext cx="718604" cy="1077905"/>
          </a:xfrm>
          <a:prstGeom prst="rect">
            <a:avLst/>
          </a:prstGeom>
          <a:noFill/>
        </p:spPr>
      </p:pic>
      <p:pic>
        <p:nvPicPr>
          <p:cNvPr id="7" name="Picture 4" descr="http://i.ehow.com/images/GlobalPhoto/Articles/4740685/105627-main_Full.jpg"/>
          <p:cNvPicPr>
            <a:picLocks noChangeAspect="1" noChangeArrowheads="1"/>
          </p:cNvPicPr>
          <p:nvPr/>
        </p:nvPicPr>
        <p:blipFill>
          <a:blip r:embed="rId3" cstate="print"/>
          <a:srcRect/>
          <a:stretch>
            <a:fillRect/>
          </a:stretch>
        </p:blipFill>
        <p:spPr bwMode="auto">
          <a:xfrm>
            <a:off x="5996536" y="1851029"/>
            <a:ext cx="718604" cy="1077905"/>
          </a:xfrm>
          <a:prstGeom prst="rect">
            <a:avLst/>
          </a:prstGeom>
          <a:noFill/>
        </p:spPr>
      </p:pic>
      <p:pic>
        <p:nvPicPr>
          <p:cNvPr id="2" name="Picture 3"/>
          <p:cNvPicPr>
            <a:picLocks noChangeAspect="1" noChangeArrowheads="1"/>
          </p:cNvPicPr>
          <p:nvPr/>
        </p:nvPicPr>
        <p:blipFill>
          <a:blip r:embed="rId4" cstate="print">
            <a:lum bright="-20000" contrast="20000"/>
          </a:blip>
          <a:srcRect/>
          <a:stretch>
            <a:fillRect/>
          </a:stretch>
        </p:blipFill>
        <p:spPr bwMode="auto">
          <a:xfrm>
            <a:off x="142844" y="129507"/>
            <a:ext cx="8786874" cy="1442105"/>
          </a:xfrm>
          <a:prstGeom prst="rect">
            <a:avLst/>
          </a:prstGeom>
          <a:ln>
            <a:noFill/>
          </a:ln>
          <a:effectLst>
            <a:outerShdw blurRad="292100" dist="139700" dir="2700000" algn="tl" rotWithShape="0">
              <a:srgbClr val="333333">
                <a:alpha val="65000"/>
              </a:srgbClr>
            </a:outerShdw>
          </a:effectLst>
        </p:spPr>
      </p:pic>
      <p:pic>
        <p:nvPicPr>
          <p:cNvPr id="8194" name="Picture 2"/>
          <p:cNvPicPr>
            <a:picLocks noChangeAspect="1" noChangeArrowheads="1"/>
          </p:cNvPicPr>
          <p:nvPr/>
        </p:nvPicPr>
        <p:blipFill>
          <a:blip r:embed="rId5" cstate="print">
            <a:lum bright="-20000" contrast="20000"/>
          </a:blip>
          <a:srcRect/>
          <a:stretch>
            <a:fillRect/>
          </a:stretch>
        </p:blipFill>
        <p:spPr bwMode="auto">
          <a:xfrm>
            <a:off x="1000100" y="3286124"/>
            <a:ext cx="7000892" cy="3392629"/>
          </a:xfrm>
          <a:prstGeom prst="rect">
            <a:avLst/>
          </a:prstGeom>
          <a:ln>
            <a:noFill/>
          </a:ln>
          <a:effectLst>
            <a:outerShdw blurRad="292100" dist="139700" dir="2700000" algn="tl" rotWithShape="0">
              <a:srgbClr val="333333">
                <a:alpha val="65000"/>
              </a:srgbClr>
            </a:outerShdw>
          </a:effectLst>
        </p:spPr>
      </p:pic>
      <p:sp>
        <p:nvSpPr>
          <p:cNvPr id="4" name="מציין מיקום תוכן 2"/>
          <p:cNvSpPr txBox="1">
            <a:spLocks/>
          </p:cNvSpPr>
          <p:nvPr/>
        </p:nvSpPr>
        <p:spPr>
          <a:xfrm>
            <a:off x="457200" y="1857364"/>
            <a:ext cx="8229600" cy="4525963"/>
          </a:xfrm>
          <a:prstGeom prst="rect">
            <a:avLst/>
          </a:prstGeom>
        </p:spPr>
        <p:txBody>
          <a:bodyPr>
            <a:normAutofit/>
          </a:bodyPr>
          <a:lstStyle/>
          <a:p>
            <a:pPr marL="342900" indent="-342900" algn="l" rtl="0">
              <a:spcBef>
                <a:spcPct val="20000"/>
              </a:spcBef>
              <a:buFont typeface="Arial" pitchFamily="34" charset="0"/>
              <a:buNone/>
              <a:defRPr/>
            </a:pPr>
            <a:r>
              <a:rPr lang="en-US" sz="2800" b="1" dirty="0" smtClean="0">
                <a:solidFill>
                  <a:prstClr val="black"/>
                </a:solidFill>
              </a:rPr>
              <a:t>Data Collection</a:t>
            </a:r>
          </a:p>
          <a:p>
            <a:pPr marL="342900" indent="-342900" algn="l" rtl="0">
              <a:spcBef>
                <a:spcPct val="20000"/>
              </a:spcBef>
              <a:buFont typeface="Arial" pitchFamily="34" charset="0"/>
              <a:buChar char="•"/>
              <a:defRPr/>
            </a:pPr>
            <a:endParaRPr lang="en-US" sz="2800" dirty="0" smtClean="0">
              <a:solidFill>
                <a:prstClr val="black"/>
              </a:solidFill>
            </a:endParaRPr>
          </a:p>
          <a:p>
            <a:pPr marL="342900" indent="-342900" algn="l" rtl="0">
              <a:spcBef>
                <a:spcPct val="20000"/>
              </a:spcBef>
              <a:buFont typeface="Arial" pitchFamily="34" charset="0"/>
              <a:buChar char="•"/>
              <a:defRPr/>
            </a:pPr>
            <a:endParaRPr lang="en-US" sz="2800" dirty="0" smtClean="0">
              <a:solidFill>
                <a:prstClr val="black"/>
              </a:solidFill>
            </a:endParaRPr>
          </a:p>
          <a:p>
            <a:pPr marL="342900" indent="-342900" algn="l" rtl="0">
              <a:spcBef>
                <a:spcPct val="20000"/>
              </a:spcBef>
              <a:buFont typeface="Arial" pitchFamily="34" charset="0"/>
              <a:buChar char="•"/>
              <a:defRPr/>
            </a:pPr>
            <a:endParaRPr lang="en-US" sz="2800" dirty="0" smtClean="0">
              <a:solidFill>
                <a:prstClr val="black"/>
              </a:solidFill>
            </a:endParaRPr>
          </a:p>
        </p:txBody>
      </p:sp>
      <p:pic>
        <p:nvPicPr>
          <p:cNvPr id="8196" name="Picture 4" descr="http://i.ehow.com/images/GlobalPhoto/Articles/4740685/105627-main_Full.jpg"/>
          <p:cNvPicPr>
            <a:picLocks noChangeAspect="1" noChangeArrowheads="1"/>
          </p:cNvPicPr>
          <p:nvPr/>
        </p:nvPicPr>
        <p:blipFill>
          <a:blip r:embed="rId3" cstate="print"/>
          <a:srcRect/>
          <a:stretch>
            <a:fillRect/>
          </a:stretch>
        </p:blipFill>
        <p:spPr bwMode="auto">
          <a:xfrm>
            <a:off x="4996404" y="1857364"/>
            <a:ext cx="718604" cy="1077905"/>
          </a:xfrm>
          <a:prstGeom prst="rect">
            <a:avLst/>
          </a:prstGeom>
          <a:noFill/>
        </p:spPr>
      </p:pic>
      <p:sp>
        <p:nvSpPr>
          <p:cNvPr id="13" name="מחומש 12"/>
          <p:cNvSpPr/>
          <p:nvPr/>
        </p:nvSpPr>
        <p:spPr>
          <a:xfrm>
            <a:off x="3214678" y="2000240"/>
            <a:ext cx="1785950" cy="1071570"/>
          </a:xfrm>
          <a:prstGeom prst="homePlate">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dirty="0" smtClean="0">
                <a:solidFill>
                  <a:prstClr val="black"/>
                </a:solidFill>
              </a:rPr>
              <a:t>8yr Alternate Year Clinic Visit </a:t>
            </a:r>
          </a:p>
          <a:p>
            <a:pPr algn="ctr"/>
            <a:r>
              <a:rPr lang="en-US" dirty="0" smtClean="0">
                <a:solidFill>
                  <a:prstClr val="black"/>
                </a:solidFill>
              </a:rPr>
              <a:t>+ </a:t>
            </a:r>
            <a:r>
              <a:rPr lang="en-US" dirty="0" err="1" smtClean="0">
                <a:solidFill>
                  <a:prstClr val="black"/>
                </a:solidFill>
              </a:rPr>
              <a:t>B.Tests</a:t>
            </a:r>
            <a:endParaRPr lang="he-IL" dirty="0">
              <a:solidFill>
                <a:prstClr val="black"/>
              </a:solidFill>
            </a:endParaRPr>
          </a:p>
        </p:txBody>
      </p:sp>
    </p:spTree>
    <p:extLst>
      <p:ext uri="{BB962C8B-B14F-4D97-AF65-F5344CB8AC3E}">
        <p14:creationId xmlns="" xmlns:p14="http://schemas.microsoft.com/office/powerpoint/2010/main" val="2720620788"/>
      </p:ext>
    </p:extLst>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lum bright="-20000" contrast="20000"/>
          </a:blip>
          <a:srcRect/>
          <a:stretch>
            <a:fillRect/>
          </a:stretch>
        </p:blipFill>
        <p:spPr bwMode="auto">
          <a:xfrm>
            <a:off x="142844" y="2357430"/>
            <a:ext cx="8829679" cy="4281412"/>
          </a:xfrm>
          <a:prstGeom prst="rect">
            <a:avLst/>
          </a:prstGeom>
          <a:ln>
            <a:noFill/>
          </a:ln>
          <a:effectLst>
            <a:outerShdw blurRad="292100" dist="139700" dir="2700000" algn="tl" rotWithShape="0">
              <a:srgbClr val="333333">
                <a:alpha val="65000"/>
              </a:srgbClr>
            </a:outerShdw>
          </a:effectLst>
        </p:spPr>
      </p:pic>
      <p:pic>
        <p:nvPicPr>
          <p:cNvPr id="6147" name="Picture 3"/>
          <p:cNvPicPr>
            <a:picLocks noChangeAspect="1" noChangeArrowheads="1"/>
          </p:cNvPicPr>
          <p:nvPr/>
        </p:nvPicPr>
        <p:blipFill>
          <a:blip r:embed="rId4" cstate="print">
            <a:lum bright="-20000" contrast="20000"/>
          </a:blip>
          <a:srcRect/>
          <a:stretch>
            <a:fillRect/>
          </a:stretch>
        </p:blipFill>
        <p:spPr bwMode="auto">
          <a:xfrm>
            <a:off x="142844" y="129507"/>
            <a:ext cx="8786874" cy="1442105"/>
          </a:xfrm>
          <a:prstGeom prst="rect">
            <a:avLst/>
          </a:prstGeom>
          <a:ln>
            <a:noFill/>
          </a:ln>
          <a:effectLst>
            <a:outerShdw blurRad="292100" dist="139700" dir="2700000" algn="tl" rotWithShape="0">
              <a:srgbClr val="333333">
                <a:alpha val="65000"/>
              </a:srgbClr>
            </a:outerShdw>
          </a:effectLst>
        </p:spPr>
      </p:pic>
      <p:cxnSp>
        <p:nvCxnSpPr>
          <p:cNvPr id="5" name="מחבר ישר 4"/>
          <p:cNvCxnSpPr/>
          <p:nvPr/>
        </p:nvCxnSpPr>
        <p:spPr>
          <a:xfrm>
            <a:off x="785786" y="2643182"/>
            <a:ext cx="5143536" cy="0"/>
          </a:xfrm>
          <a:prstGeom prst="line">
            <a:avLst/>
          </a:prstGeom>
          <a:ln>
            <a:solidFill>
              <a:srgbClr val="FFFF00"/>
            </a:solidFill>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7" name="מציין מיקום תוכן 2"/>
          <p:cNvSpPr txBox="1">
            <a:spLocks/>
          </p:cNvSpPr>
          <p:nvPr/>
        </p:nvSpPr>
        <p:spPr>
          <a:xfrm>
            <a:off x="142844" y="1831995"/>
            <a:ext cx="8229600" cy="4525963"/>
          </a:xfrm>
          <a:prstGeom prst="rect">
            <a:avLst/>
          </a:prstGeom>
        </p:spPr>
        <p:txBody>
          <a:bodyPr>
            <a:normAutofit/>
          </a:bodyPr>
          <a:lstStyle/>
          <a:p>
            <a:pPr marL="342900" indent="-342900" algn="l" rtl="0">
              <a:spcBef>
                <a:spcPct val="20000"/>
              </a:spcBef>
              <a:buFont typeface="Arial" pitchFamily="34" charset="0"/>
              <a:buChar char="•"/>
              <a:defRPr/>
            </a:pPr>
            <a:r>
              <a:rPr lang="en-US" sz="2800" b="1" dirty="0" smtClean="0">
                <a:solidFill>
                  <a:prstClr val="black"/>
                </a:solidFill>
              </a:rPr>
              <a:t>Results :</a:t>
            </a:r>
          </a:p>
        </p:txBody>
      </p:sp>
      <p:sp>
        <p:nvSpPr>
          <p:cNvPr id="2" name="Rounded Rectangle 1"/>
          <p:cNvSpPr/>
          <p:nvPr/>
        </p:nvSpPr>
        <p:spPr>
          <a:xfrm>
            <a:off x="7596336" y="2643182"/>
            <a:ext cx="1333382" cy="345011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Rectangle 5"/>
          <p:cNvSpPr/>
          <p:nvPr/>
        </p:nvSpPr>
        <p:spPr>
          <a:xfrm>
            <a:off x="7740352" y="5805264"/>
            <a:ext cx="936104"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 xmlns:p14="http://schemas.microsoft.com/office/powerpoint/2010/main" val="188113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cstate="print">
            <a:lum bright="-20000" contrast="20000"/>
          </a:blip>
          <a:srcRect/>
          <a:stretch>
            <a:fillRect/>
          </a:stretch>
        </p:blipFill>
        <p:spPr bwMode="auto">
          <a:xfrm>
            <a:off x="142844" y="129507"/>
            <a:ext cx="8786874" cy="1442105"/>
          </a:xfrm>
          <a:prstGeom prst="rect">
            <a:avLst/>
          </a:prstGeom>
          <a:ln>
            <a:noFill/>
          </a:ln>
          <a:effectLst>
            <a:outerShdw blurRad="292100" dist="139700" dir="2700000" algn="tl" rotWithShape="0">
              <a:srgbClr val="333333">
                <a:alpha val="65000"/>
              </a:srgbClr>
            </a:outerShdw>
          </a:effectLst>
        </p:spPr>
      </p:pic>
      <p:graphicFrame>
        <p:nvGraphicFramePr>
          <p:cNvPr id="6" name="תרשים 5"/>
          <p:cNvGraphicFramePr/>
          <p:nvPr/>
        </p:nvGraphicFramePr>
        <p:xfrm>
          <a:off x="785786" y="1357299"/>
          <a:ext cx="7572396" cy="4786346"/>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מחבר ישר 6"/>
          <p:cNvCxnSpPr/>
          <p:nvPr/>
        </p:nvCxnSpPr>
        <p:spPr>
          <a:xfrm>
            <a:off x="2428860" y="4429132"/>
            <a:ext cx="5000660" cy="0"/>
          </a:xfrm>
          <a:prstGeom prst="line">
            <a:avLst/>
          </a:prstGeom>
          <a:ln w="6350">
            <a:solidFill>
              <a:srgbClr val="FFFF00"/>
            </a:solidFill>
            <a:prstDash val="sysDot"/>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57356" y="6334780"/>
            <a:ext cx="5072098" cy="523220"/>
          </a:xfrm>
          <a:prstGeom prst="rect">
            <a:avLst/>
          </a:prstGeom>
          <a:noFill/>
        </p:spPr>
        <p:txBody>
          <a:bodyPr wrap="square" rtlCol="1">
            <a:spAutoFit/>
          </a:bodyPr>
          <a:lstStyle/>
          <a:p>
            <a:pPr algn="l" rtl="0"/>
            <a:r>
              <a:rPr lang="en-US" sz="1400" b="1" dirty="0" smtClean="0">
                <a:solidFill>
                  <a:prstClr val="black"/>
                </a:solidFill>
              </a:rPr>
              <a:t>Adjusted for age, baseline fasting glucose, weight change, baseline BMI, family </a:t>
            </a:r>
            <a:r>
              <a:rPr lang="en-US" sz="1400" b="1" dirty="0" err="1" smtClean="0">
                <a:solidFill>
                  <a:prstClr val="black"/>
                </a:solidFill>
              </a:rPr>
              <a:t>Hx</a:t>
            </a:r>
            <a:r>
              <a:rPr lang="en-US" sz="1400" b="1" dirty="0" smtClean="0">
                <a:solidFill>
                  <a:prstClr val="black"/>
                </a:solidFill>
              </a:rPr>
              <a:t> of DM, alcohol consumption and exercise.</a:t>
            </a:r>
            <a:endParaRPr lang="he-IL" sz="1400" b="1" dirty="0">
              <a:solidFill>
                <a:prstClr val="black"/>
              </a:solidFill>
            </a:endParaRPr>
          </a:p>
        </p:txBody>
      </p:sp>
      <p:sp>
        <p:nvSpPr>
          <p:cNvPr id="11" name="TextBox 10"/>
          <p:cNvSpPr txBox="1"/>
          <p:nvPr/>
        </p:nvSpPr>
        <p:spPr>
          <a:xfrm>
            <a:off x="5143504" y="6000768"/>
            <a:ext cx="1857388" cy="338554"/>
          </a:xfrm>
          <a:prstGeom prst="rect">
            <a:avLst/>
          </a:prstGeom>
          <a:noFill/>
        </p:spPr>
        <p:txBody>
          <a:bodyPr wrap="square" rtlCol="1">
            <a:spAutoFit/>
          </a:bodyPr>
          <a:lstStyle/>
          <a:p>
            <a:r>
              <a:rPr lang="en-US" sz="1600" b="1" dirty="0" smtClean="0">
                <a:solidFill>
                  <a:prstClr val="black"/>
                </a:solidFill>
              </a:rPr>
              <a:t>Cigarettes / Day</a:t>
            </a:r>
            <a:endParaRPr lang="he-IL" sz="1600" b="1" dirty="0">
              <a:solidFill>
                <a:prstClr val="black"/>
              </a:solidFill>
            </a:endParaRPr>
          </a:p>
        </p:txBody>
      </p:sp>
      <p:sp>
        <p:nvSpPr>
          <p:cNvPr id="12" name="TextBox 11"/>
          <p:cNvSpPr txBox="1"/>
          <p:nvPr/>
        </p:nvSpPr>
        <p:spPr>
          <a:xfrm>
            <a:off x="714348" y="6000768"/>
            <a:ext cx="2428892" cy="338554"/>
          </a:xfrm>
          <a:prstGeom prst="rect">
            <a:avLst/>
          </a:prstGeom>
          <a:noFill/>
        </p:spPr>
        <p:txBody>
          <a:bodyPr wrap="square" rtlCol="1">
            <a:spAutoFit/>
          </a:bodyPr>
          <a:lstStyle/>
          <a:p>
            <a:r>
              <a:rPr lang="en-US" sz="1600" b="1" dirty="0" smtClean="0">
                <a:solidFill>
                  <a:prstClr val="black"/>
                </a:solidFill>
              </a:rPr>
              <a:t>Years post Cessation </a:t>
            </a:r>
            <a:endParaRPr lang="he-IL" sz="1600" b="1" dirty="0">
              <a:solidFill>
                <a:prstClr val="black"/>
              </a:solidFill>
            </a:endParaRPr>
          </a:p>
        </p:txBody>
      </p:sp>
      <p:sp>
        <p:nvSpPr>
          <p:cNvPr id="8" name="מלבן 7"/>
          <p:cNvSpPr/>
          <p:nvPr/>
        </p:nvSpPr>
        <p:spPr>
          <a:xfrm>
            <a:off x="3643306" y="5572140"/>
            <a:ext cx="1173783" cy="338554"/>
          </a:xfrm>
          <a:prstGeom prst="rect">
            <a:avLst/>
          </a:prstGeom>
        </p:spPr>
        <p:txBody>
          <a:bodyPr wrap="none">
            <a:spAutoFit/>
          </a:bodyPr>
          <a:lstStyle/>
          <a:p>
            <a:r>
              <a:rPr lang="en-US" sz="1600" b="1" dirty="0" smtClean="0">
                <a:solidFill>
                  <a:srgbClr val="1F497D">
                    <a:lumMod val="60000"/>
                    <a:lumOff val="40000"/>
                  </a:srgbClr>
                </a:solidFill>
              </a:rPr>
              <a:t>*Significant</a:t>
            </a:r>
            <a:endParaRPr lang="he-IL" sz="1600" b="1" dirty="0">
              <a:solidFill>
                <a:prstClr val="black"/>
              </a:solidFill>
            </a:endParaRPr>
          </a:p>
        </p:txBody>
      </p:sp>
      <p:sp>
        <p:nvSpPr>
          <p:cNvPr id="10" name="מלבן 9"/>
          <p:cNvSpPr/>
          <p:nvPr/>
        </p:nvSpPr>
        <p:spPr>
          <a:xfrm>
            <a:off x="7215206" y="3786190"/>
            <a:ext cx="300082" cy="369332"/>
          </a:xfrm>
          <a:prstGeom prst="rect">
            <a:avLst/>
          </a:prstGeom>
        </p:spPr>
        <p:txBody>
          <a:bodyPr wrap="none">
            <a:spAutoFit/>
          </a:bodyPr>
          <a:lstStyle/>
          <a:p>
            <a:r>
              <a:rPr lang="en-US" dirty="0" smtClean="0">
                <a:solidFill>
                  <a:srgbClr val="1F497D">
                    <a:lumMod val="60000"/>
                    <a:lumOff val="40000"/>
                  </a:srgbClr>
                </a:solidFill>
              </a:rPr>
              <a:t>*</a:t>
            </a:r>
            <a:endParaRPr lang="he-IL" dirty="0">
              <a:solidFill>
                <a:prstClr val="black"/>
              </a:solidFill>
            </a:endParaRPr>
          </a:p>
        </p:txBody>
      </p:sp>
      <p:sp>
        <p:nvSpPr>
          <p:cNvPr id="13" name="מלבן 12"/>
          <p:cNvSpPr/>
          <p:nvPr/>
        </p:nvSpPr>
        <p:spPr>
          <a:xfrm>
            <a:off x="6357950" y="3357562"/>
            <a:ext cx="300082" cy="369332"/>
          </a:xfrm>
          <a:prstGeom prst="rect">
            <a:avLst/>
          </a:prstGeom>
        </p:spPr>
        <p:txBody>
          <a:bodyPr wrap="none">
            <a:spAutoFit/>
          </a:bodyPr>
          <a:lstStyle/>
          <a:p>
            <a:r>
              <a:rPr lang="en-US" dirty="0" smtClean="0">
                <a:solidFill>
                  <a:srgbClr val="1F497D">
                    <a:lumMod val="60000"/>
                    <a:lumOff val="40000"/>
                  </a:srgbClr>
                </a:solidFill>
              </a:rPr>
              <a:t>*</a:t>
            </a:r>
            <a:endParaRPr lang="he-IL" dirty="0">
              <a:solidFill>
                <a:prstClr val="black"/>
              </a:solidFill>
            </a:endParaRPr>
          </a:p>
        </p:txBody>
      </p:sp>
      <p:sp>
        <p:nvSpPr>
          <p:cNvPr id="14" name="מלבן 13"/>
          <p:cNvSpPr/>
          <p:nvPr/>
        </p:nvSpPr>
        <p:spPr>
          <a:xfrm>
            <a:off x="5572132" y="3286124"/>
            <a:ext cx="300082" cy="369332"/>
          </a:xfrm>
          <a:prstGeom prst="rect">
            <a:avLst/>
          </a:prstGeom>
        </p:spPr>
        <p:txBody>
          <a:bodyPr wrap="square">
            <a:spAutoFit/>
          </a:bodyPr>
          <a:lstStyle/>
          <a:p>
            <a:r>
              <a:rPr lang="en-US" dirty="0" smtClean="0">
                <a:solidFill>
                  <a:srgbClr val="1F497D">
                    <a:lumMod val="60000"/>
                    <a:lumOff val="40000"/>
                  </a:srgbClr>
                </a:solidFill>
              </a:rPr>
              <a:t>*</a:t>
            </a:r>
            <a:endParaRPr lang="he-IL" dirty="0">
              <a:solidFill>
                <a:prstClr val="black"/>
              </a:solidFill>
            </a:endParaRPr>
          </a:p>
        </p:txBody>
      </p:sp>
    </p:spTree>
    <p:extLst>
      <p:ext uri="{BB962C8B-B14F-4D97-AF65-F5344CB8AC3E}">
        <p14:creationId xmlns="" xmlns:p14="http://schemas.microsoft.com/office/powerpoint/2010/main" val="108148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מציין מיקום תוכן 2"/>
          <p:cNvSpPr txBox="1">
            <a:spLocks/>
          </p:cNvSpPr>
          <p:nvPr/>
        </p:nvSpPr>
        <p:spPr>
          <a:xfrm>
            <a:off x="142844" y="1500174"/>
            <a:ext cx="8229600" cy="4525963"/>
          </a:xfrm>
          <a:prstGeom prst="rect">
            <a:avLst/>
          </a:prstGeom>
        </p:spPr>
        <p:txBody>
          <a:bodyPr>
            <a:normAutofit/>
          </a:bodyPr>
          <a:lstStyle/>
          <a:p>
            <a:pPr marL="342900" indent="-342900" algn="l" rtl="0">
              <a:spcBef>
                <a:spcPct val="20000"/>
              </a:spcBef>
              <a:buFont typeface="Arial" pitchFamily="34" charset="0"/>
              <a:buNone/>
              <a:defRPr/>
            </a:pPr>
            <a:r>
              <a:rPr lang="en-US" sz="2800" b="1" dirty="0" smtClean="0">
                <a:solidFill>
                  <a:prstClr val="black"/>
                </a:solidFill>
              </a:rPr>
              <a:t>Data Collection -ARIC</a:t>
            </a:r>
          </a:p>
          <a:p>
            <a:pPr marL="342900" indent="-342900" algn="l" rtl="0">
              <a:spcBef>
                <a:spcPct val="20000"/>
              </a:spcBef>
              <a:buFont typeface="Arial" pitchFamily="34" charset="0"/>
              <a:buChar char="•"/>
              <a:defRPr/>
            </a:pPr>
            <a:endParaRPr lang="en-US" sz="2800" dirty="0" smtClean="0">
              <a:solidFill>
                <a:prstClr val="black"/>
              </a:solidFill>
            </a:endParaRPr>
          </a:p>
          <a:p>
            <a:pPr marL="342900" indent="-342900" algn="l" rtl="0">
              <a:spcBef>
                <a:spcPct val="20000"/>
              </a:spcBef>
              <a:buFont typeface="Arial" pitchFamily="34" charset="0"/>
              <a:buChar char="•"/>
              <a:defRPr/>
            </a:pPr>
            <a:endParaRPr lang="en-US" sz="4400" dirty="0" smtClean="0">
              <a:solidFill>
                <a:prstClr val="black"/>
              </a:solidFill>
            </a:endParaRPr>
          </a:p>
          <a:p>
            <a:pPr marL="342900" indent="-342900" algn="l" rtl="0">
              <a:spcBef>
                <a:spcPct val="20000"/>
              </a:spcBef>
              <a:defRPr/>
            </a:pPr>
            <a:r>
              <a:rPr lang="en-US" sz="2800" dirty="0" smtClean="0">
                <a:solidFill>
                  <a:prstClr val="black"/>
                </a:solidFill>
              </a:rPr>
              <a:t>			  17 years follow up from 1987-2004</a:t>
            </a:r>
          </a:p>
          <a:p>
            <a:pPr marL="342900" indent="-342900" algn="l" rtl="0">
              <a:spcBef>
                <a:spcPct val="20000"/>
              </a:spcBef>
              <a:buFont typeface="Arial" pitchFamily="34" charset="0"/>
              <a:buChar char="•"/>
              <a:defRPr/>
            </a:pPr>
            <a:endParaRPr lang="en-US" sz="2800" dirty="0" smtClean="0">
              <a:solidFill>
                <a:prstClr val="black"/>
              </a:solidFill>
            </a:endParaRPr>
          </a:p>
        </p:txBody>
      </p:sp>
      <p:pic>
        <p:nvPicPr>
          <p:cNvPr id="1027" name="Picture 3"/>
          <p:cNvPicPr>
            <a:picLocks noChangeAspect="1" noChangeArrowheads="1"/>
          </p:cNvPicPr>
          <p:nvPr/>
        </p:nvPicPr>
        <p:blipFill>
          <a:blip r:embed="rId3" cstate="print">
            <a:lum bright="-20000" contrast="20000"/>
          </a:blip>
          <a:srcRect/>
          <a:stretch>
            <a:fillRect/>
          </a:stretch>
        </p:blipFill>
        <p:spPr bwMode="auto">
          <a:xfrm>
            <a:off x="285720" y="147622"/>
            <a:ext cx="8501122" cy="1066800"/>
          </a:xfrm>
          <a:prstGeom prst="rect">
            <a:avLst/>
          </a:prstGeom>
          <a:ln>
            <a:noFill/>
          </a:ln>
          <a:effectLst>
            <a:outerShdw blurRad="292100" dist="139700" dir="2700000" algn="tl" rotWithShape="0">
              <a:srgbClr val="333333">
                <a:alpha val="65000"/>
              </a:srgbClr>
            </a:outerShdw>
          </a:effectLst>
        </p:spPr>
      </p:pic>
      <p:pic>
        <p:nvPicPr>
          <p:cNvPr id="4" name="Picture 4" descr="http://i.ehow.com/images/GlobalPhoto/Articles/4740685/105627-main_Full.jpg"/>
          <p:cNvPicPr>
            <a:picLocks noChangeAspect="1" noChangeArrowheads="1"/>
          </p:cNvPicPr>
          <p:nvPr/>
        </p:nvPicPr>
        <p:blipFill>
          <a:blip r:embed="rId4" cstate="print"/>
          <a:srcRect/>
          <a:stretch>
            <a:fillRect/>
          </a:stretch>
        </p:blipFill>
        <p:spPr bwMode="auto">
          <a:xfrm>
            <a:off x="6067974" y="1928802"/>
            <a:ext cx="718604" cy="1077905"/>
          </a:xfrm>
          <a:prstGeom prst="rect">
            <a:avLst/>
          </a:prstGeom>
          <a:noFill/>
        </p:spPr>
      </p:pic>
      <p:pic>
        <p:nvPicPr>
          <p:cNvPr id="5" name="Picture 4" descr="http://i.ehow.com/images/GlobalPhoto/Articles/4740685/105627-main_Full.jpg"/>
          <p:cNvPicPr>
            <a:picLocks noChangeAspect="1" noChangeArrowheads="1"/>
          </p:cNvPicPr>
          <p:nvPr/>
        </p:nvPicPr>
        <p:blipFill>
          <a:blip r:embed="rId4" cstate="print"/>
          <a:srcRect/>
          <a:stretch>
            <a:fillRect/>
          </a:stretch>
        </p:blipFill>
        <p:spPr bwMode="auto">
          <a:xfrm>
            <a:off x="5067842" y="1928802"/>
            <a:ext cx="718604" cy="1077905"/>
          </a:xfrm>
          <a:prstGeom prst="rect">
            <a:avLst/>
          </a:prstGeom>
          <a:noFill/>
        </p:spPr>
      </p:pic>
      <p:pic>
        <p:nvPicPr>
          <p:cNvPr id="6" name="Picture 4" descr="http://i.ehow.com/images/GlobalPhoto/Articles/4740685/105627-main_Full.jpg"/>
          <p:cNvPicPr>
            <a:picLocks noChangeAspect="1" noChangeArrowheads="1"/>
          </p:cNvPicPr>
          <p:nvPr/>
        </p:nvPicPr>
        <p:blipFill>
          <a:blip r:embed="rId4" cstate="print"/>
          <a:srcRect/>
          <a:stretch>
            <a:fillRect/>
          </a:stretch>
        </p:blipFill>
        <p:spPr bwMode="auto">
          <a:xfrm>
            <a:off x="4067710" y="1935137"/>
            <a:ext cx="718604" cy="1077905"/>
          </a:xfrm>
          <a:prstGeom prst="rect">
            <a:avLst/>
          </a:prstGeom>
          <a:noFill/>
        </p:spPr>
      </p:pic>
      <p:sp>
        <p:nvSpPr>
          <p:cNvPr id="7" name="חץ ימינה 6"/>
          <p:cNvSpPr/>
          <p:nvPr/>
        </p:nvSpPr>
        <p:spPr>
          <a:xfrm>
            <a:off x="4071934" y="2863831"/>
            <a:ext cx="3000396" cy="428628"/>
          </a:xfrm>
          <a:prstGeom prst="rightArrow">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smtClean="0">
                <a:solidFill>
                  <a:prstClr val="black"/>
                </a:solidFill>
              </a:rPr>
              <a:t>1991           1994          1997</a:t>
            </a:r>
            <a:endParaRPr lang="he-IL" dirty="0">
              <a:solidFill>
                <a:prstClr val="black"/>
              </a:solidFill>
            </a:endParaRPr>
          </a:p>
        </p:txBody>
      </p:sp>
      <p:sp>
        <p:nvSpPr>
          <p:cNvPr id="8" name="מחומש 7"/>
          <p:cNvSpPr/>
          <p:nvPr/>
        </p:nvSpPr>
        <p:spPr>
          <a:xfrm>
            <a:off x="1643042" y="2149451"/>
            <a:ext cx="2428892" cy="1000132"/>
          </a:xfrm>
          <a:prstGeom prst="homePlate">
            <a:avLst/>
          </a:prstGeom>
        </p:spPr>
        <p:style>
          <a:lnRef idx="1">
            <a:schemeClr val="accent6"/>
          </a:lnRef>
          <a:fillRef idx="2">
            <a:schemeClr val="accent6"/>
          </a:fillRef>
          <a:effectRef idx="1">
            <a:schemeClr val="accent6"/>
          </a:effectRef>
          <a:fontRef idx="minor">
            <a:schemeClr val="dk1"/>
          </a:fontRef>
        </p:style>
        <p:txBody>
          <a:bodyPr rtlCol="1" anchor="ctr"/>
          <a:lstStyle/>
          <a:p>
            <a:pPr algn="ctr" rtl="0"/>
            <a:r>
              <a:rPr lang="en-US" sz="1600" dirty="0" smtClean="0">
                <a:solidFill>
                  <a:prstClr val="black"/>
                </a:solidFill>
              </a:rPr>
              <a:t>9yr Annual phone interview &amp; Clinic visit </a:t>
            </a:r>
          </a:p>
          <a:p>
            <a:pPr algn="ctr" rtl="0"/>
            <a:r>
              <a:rPr lang="he-IL" sz="1600" dirty="0" smtClean="0">
                <a:solidFill>
                  <a:prstClr val="black"/>
                </a:solidFill>
              </a:rPr>
              <a:t> </a:t>
            </a:r>
            <a:r>
              <a:rPr lang="en-US" sz="1600" dirty="0" smtClean="0">
                <a:solidFill>
                  <a:prstClr val="black"/>
                </a:solidFill>
              </a:rPr>
              <a:t>every 3 yrs at approx’  :</a:t>
            </a:r>
            <a:endParaRPr lang="he-IL" sz="1600" dirty="0">
              <a:solidFill>
                <a:prstClr val="black"/>
              </a:solidFill>
            </a:endParaRPr>
          </a:p>
        </p:txBody>
      </p:sp>
      <p:sp>
        <p:nvSpPr>
          <p:cNvPr id="9" name="מחומש 8"/>
          <p:cNvSpPr/>
          <p:nvPr/>
        </p:nvSpPr>
        <p:spPr>
          <a:xfrm>
            <a:off x="357158" y="2143116"/>
            <a:ext cx="1214446" cy="1000132"/>
          </a:xfrm>
          <a:prstGeom prst="homePlate">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600" dirty="0" smtClean="0">
                <a:solidFill>
                  <a:prstClr val="black"/>
                </a:solidFill>
              </a:rPr>
              <a:t>Home visit from 87-89</a:t>
            </a:r>
            <a:endParaRPr lang="he-IL" sz="1600" dirty="0">
              <a:solidFill>
                <a:prstClr val="black"/>
              </a:solidFill>
            </a:endParaRPr>
          </a:p>
        </p:txBody>
      </p:sp>
      <p:sp>
        <p:nvSpPr>
          <p:cNvPr id="12" name="חץ ימינה מקווקו 11"/>
          <p:cNvSpPr/>
          <p:nvPr/>
        </p:nvSpPr>
        <p:spPr>
          <a:xfrm>
            <a:off x="7215238" y="1643050"/>
            <a:ext cx="1857356" cy="2071702"/>
          </a:xfrm>
          <a:prstGeom prst="stripedRightArrow">
            <a:avLst>
              <a:gd name="adj1" fmla="val 50000"/>
              <a:gd name="adj2" fmla="val 30551"/>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1" anchor="ctr"/>
          <a:lstStyle/>
          <a:p>
            <a:pPr algn="ctr"/>
            <a:r>
              <a:rPr lang="en-US" sz="1600" dirty="0" smtClean="0">
                <a:solidFill>
                  <a:prstClr val="black"/>
                </a:solidFill>
              </a:rPr>
              <a:t>Annual phone call interview</a:t>
            </a:r>
          </a:p>
          <a:p>
            <a:pPr algn="ctr"/>
            <a:r>
              <a:rPr lang="en-US" sz="1600" dirty="0" smtClean="0">
                <a:solidFill>
                  <a:prstClr val="black"/>
                </a:solidFill>
              </a:rPr>
              <a:t>Continues</a:t>
            </a:r>
            <a:endParaRPr lang="he-IL" sz="1600" dirty="0">
              <a:solidFill>
                <a:prstClr val="black"/>
              </a:solidFill>
            </a:endParaRPr>
          </a:p>
        </p:txBody>
      </p:sp>
      <p:sp>
        <p:nvSpPr>
          <p:cNvPr id="13" name="סוגר מסולסל שמאלי 12"/>
          <p:cNvSpPr/>
          <p:nvPr/>
        </p:nvSpPr>
        <p:spPr>
          <a:xfrm rot="16200000">
            <a:off x="4393405" y="-535810"/>
            <a:ext cx="571504" cy="8786874"/>
          </a:xfrm>
          <a:prstGeom prst="leftBrace">
            <a:avLst/>
          </a:prstGeom>
          <a:ln w="28575"/>
        </p:spPr>
        <p:style>
          <a:lnRef idx="1">
            <a:schemeClr val="accent2"/>
          </a:lnRef>
          <a:fillRef idx="0">
            <a:schemeClr val="accent2"/>
          </a:fillRef>
          <a:effectRef idx="0">
            <a:schemeClr val="accent2"/>
          </a:effectRef>
          <a:fontRef idx="minor">
            <a:schemeClr val="tx1"/>
          </a:fontRef>
        </p:style>
        <p:txBody>
          <a:bodyPr rtlCol="1" anchor="ctr"/>
          <a:lstStyle/>
          <a:p>
            <a:pPr algn="ctr"/>
            <a:endParaRPr lang="he-IL">
              <a:solidFill>
                <a:prstClr val="black"/>
              </a:solidFill>
            </a:endParaRPr>
          </a:p>
        </p:txBody>
      </p:sp>
      <p:pic>
        <p:nvPicPr>
          <p:cNvPr id="27650" name="Picture 2"/>
          <p:cNvPicPr>
            <a:picLocks noChangeAspect="1" noChangeArrowheads="1"/>
          </p:cNvPicPr>
          <p:nvPr/>
        </p:nvPicPr>
        <p:blipFill>
          <a:blip r:embed="rId5" cstate="print">
            <a:lum bright="-20000" contrast="20000"/>
          </a:blip>
          <a:srcRect/>
          <a:stretch>
            <a:fillRect/>
          </a:stretch>
        </p:blipFill>
        <p:spPr bwMode="auto">
          <a:xfrm>
            <a:off x="928662" y="4071942"/>
            <a:ext cx="7215205" cy="2629841"/>
          </a:xfrm>
          <a:prstGeom prst="rect">
            <a:avLst/>
          </a:prstGeom>
          <a:ln>
            <a:noFill/>
          </a:ln>
          <a:effectLst>
            <a:outerShdw blurRad="292100" dist="139700" dir="2700000" algn="tl" rotWithShape="0">
              <a:srgbClr val="333333">
                <a:alpha val="65000"/>
              </a:srgbClr>
            </a:outerShdw>
          </a:effectLst>
        </p:spPr>
      </p:pic>
      <p:cxnSp>
        <p:nvCxnSpPr>
          <p:cNvPr id="16" name="מחבר ישר 15"/>
          <p:cNvCxnSpPr/>
          <p:nvPr/>
        </p:nvCxnSpPr>
        <p:spPr>
          <a:xfrm>
            <a:off x="1071538" y="5786454"/>
            <a:ext cx="6858048" cy="0"/>
          </a:xfrm>
          <a:prstGeom prst="line">
            <a:avLst/>
          </a:prstGeom>
          <a:ln w="6350">
            <a:solidFill>
              <a:srgbClr val="FFFF00"/>
            </a:solidFill>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8" name="הסבר חץ ימינה 17"/>
          <p:cNvSpPr/>
          <p:nvPr/>
        </p:nvSpPr>
        <p:spPr>
          <a:xfrm>
            <a:off x="0" y="1500174"/>
            <a:ext cx="285720" cy="2357454"/>
          </a:xfrm>
          <a:prstGeom prst="rightArrowCallou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1" anchor="ctr"/>
          <a:lstStyle/>
          <a:p>
            <a:pPr algn="ctr" rtl="0"/>
            <a:r>
              <a:rPr lang="en-US" sz="1100" b="1" dirty="0" smtClean="0">
                <a:solidFill>
                  <a:prstClr val="black"/>
                </a:solidFill>
              </a:rPr>
              <a:t>randomization</a:t>
            </a:r>
            <a:endParaRPr lang="he-IL" sz="1100" b="1" dirty="0">
              <a:solidFill>
                <a:prstClr val="black"/>
              </a:solidFill>
            </a:endParaRPr>
          </a:p>
        </p:txBody>
      </p:sp>
    </p:spTree>
    <p:extLst>
      <p:ext uri="{BB962C8B-B14F-4D97-AF65-F5344CB8AC3E}">
        <p14:creationId xmlns="" xmlns:p14="http://schemas.microsoft.com/office/powerpoint/2010/main" val="399614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620688"/>
            <a:ext cx="8784975" cy="540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27584" y="2852936"/>
            <a:ext cx="7848872"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3" name="Rectangle 2"/>
          <p:cNvSpPr/>
          <p:nvPr/>
        </p:nvSpPr>
        <p:spPr>
          <a:xfrm>
            <a:off x="827584" y="4653136"/>
            <a:ext cx="7848872"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Tree>
    <p:extLst>
      <p:ext uri="{BB962C8B-B14F-4D97-AF65-F5344CB8AC3E}">
        <p14:creationId xmlns="" xmlns:p14="http://schemas.microsoft.com/office/powerpoint/2010/main" val="354307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lum bright="-20000" contrast="20000"/>
          </a:blip>
          <a:srcRect/>
          <a:stretch>
            <a:fillRect/>
          </a:stretch>
        </p:blipFill>
        <p:spPr bwMode="auto">
          <a:xfrm>
            <a:off x="4143372" y="1500174"/>
            <a:ext cx="4572032" cy="5000636"/>
          </a:xfrm>
          <a:prstGeom prst="rect">
            <a:avLst/>
          </a:prstGeom>
          <a:ln>
            <a:noFill/>
          </a:ln>
          <a:effectLst>
            <a:outerShdw blurRad="292100" dist="139700" dir="2700000" algn="tl" rotWithShape="0">
              <a:srgbClr val="333333">
                <a:alpha val="65000"/>
              </a:srgbClr>
            </a:outerShdw>
          </a:effectLst>
        </p:spPr>
      </p:pic>
      <p:pic>
        <p:nvPicPr>
          <p:cNvPr id="3" name="Picture 3"/>
          <p:cNvPicPr>
            <a:picLocks noChangeAspect="1" noChangeArrowheads="1"/>
          </p:cNvPicPr>
          <p:nvPr/>
        </p:nvPicPr>
        <p:blipFill>
          <a:blip r:embed="rId4" cstate="print">
            <a:lum bright="-20000" contrast="20000"/>
          </a:blip>
          <a:srcRect/>
          <a:stretch>
            <a:fillRect/>
          </a:stretch>
        </p:blipFill>
        <p:spPr bwMode="auto">
          <a:xfrm>
            <a:off x="285720" y="147622"/>
            <a:ext cx="8501122" cy="1066800"/>
          </a:xfrm>
          <a:prstGeom prst="rect">
            <a:avLst/>
          </a:prstGeom>
          <a:ln>
            <a:noFill/>
          </a:ln>
          <a:effectLst>
            <a:outerShdw blurRad="292100" dist="139700" dir="2700000" algn="tl" rotWithShape="0">
              <a:srgbClr val="333333">
                <a:alpha val="65000"/>
              </a:srgbClr>
            </a:outerShdw>
          </a:effectLst>
        </p:spPr>
      </p:pic>
      <p:sp>
        <p:nvSpPr>
          <p:cNvPr id="4" name="מציין מיקום תוכן 2"/>
          <p:cNvSpPr txBox="1">
            <a:spLocks/>
          </p:cNvSpPr>
          <p:nvPr/>
        </p:nvSpPr>
        <p:spPr>
          <a:xfrm>
            <a:off x="142844" y="1500174"/>
            <a:ext cx="3857652" cy="5357826"/>
          </a:xfrm>
          <a:prstGeom prst="rect">
            <a:avLst/>
          </a:prstGeom>
        </p:spPr>
        <p:txBody>
          <a:bodyPr>
            <a:normAutofit/>
          </a:bodyPr>
          <a:lstStyle/>
          <a:p>
            <a:pPr marL="342900" indent="-342900" algn="l" rtl="0">
              <a:spcBef>
                <a:spcPct val="20000"/>
              </a:spcBef>
              <a:buFont typeface="Arial" pitchFamily="34" charset="0"/>
              <a:buChar char="•"/>
            </a:pPr>
            <a:r>
              <a:rPr lang="en-US" sz="2400" b="1" dirty="0" smtClean="0">
                <a:solidFill>
                  <a:prstClr val="black"/>
                </a:solidFill>
              </a:rPr>
              <a:t>Results </a:t>
            </a:r>
            <a:r>
              <a:rPr lang="en-US" sz="2800" b="1" dirty="0" smtClean="0">
                <a:solidFill>
                  <a:prstClr val="black"/>
                </a:solidFill>
              </a:rPr>
              <a:t>: </a:t>
            </a:r>
          </a:p>
          <a:p>
            <a:pPr marL="342900" indent="-342900" algn="l" rtl="0">
              <a:spcBef>
                <a:spcPct val="20000"/>
              </a:spcBef>
            </a:pPr>
            <a:r>
              <a:rPr lang="en-US" sz="2800" b="1" u="sng" dirty="0" smtClean="0">
                <a:solidFill>
                  <a:prstClr val="black"/>
                </a:solidFill>
              </a:rPr>
              <a:t>HR </a:t>
            </a:r>
            <a:r>
              <a:rPr lang="en-US" sz="2000" b="1" u="sng" dirty="0" smtClean="0">
                <a:solidFill>
                  <a:prstClr val="black"/>
                </a:solidFill>
              </a:rPr>
              <a:t>for </a:t>
            </a:r>
            <a:r>
              <a:rPr lang="en-US" sz="2800" b="1" u="sng" dirty="0" smtClean="0">
                <a:solidFill>
                  <a:prstClr val="black"/>
                </a:solidFill>
              </a:rPr>
              <a:t>DM </a:t>
            </a:r>
            <a:r>
              <a:rPr lang="en-US" sz="2000" b="1" u="sng" dirty="0" smtClean="0">
                <a:solidFill>
                  <a:prstClr val="black"/>
                </a:solidFill>
              </a:rPr>
              <a:t>in </a:t>
            </a:r>
            <a:r>
              <a:rPr lang="en-US" sz="2800" b="1" u="sng" dirty="0" smtClean="0">
                <a:solidFill>
                  <a:prstClr val="black"/>
                </a:solidFill>
              </a:rPr>
              <a:t>Smokers</a:t>
            </a:r>
          </a:p>
          <a:p>
            <a:pPr marL="342900" indent="-342900" algn="l" rtl="0">
              <a:spcBef>
                <a:spcPct val="20000"/>
              </a:spcBef>
            </a:pPr>
            <a:r>
              <a:rPr lang="en-US" sz="2400" b="1" dirty="0" smtClean="0">
                <a:solidFill>
                  <a:prstClr val="black"/>
                </a:solidFill>
              </a:rPr>
              <a:t>&lt;</a:t>
            </a:r>
            <a:r>
              <a:rPr lang="en-US" sz="2400" dirty="0" smtClean="0">
                <a:solidFill>
                  <a:prstClr val="black"/>
                </a:solidFill>
              </a:rPr>
              <a:t>13	</a:t>
            </a:r>
            <a:r>
              <a:rPr lang="en-US" sz="2400" dirty="0" err="1" smtClean="0">
                <a:solidFill>
                  <a:prstClr val="black"/>
                </a:solidFill>
              </a:rPr>
              <a:t>py</a:t>
            </a:r>
            <a:r>
              <a:rPr lang="en-US" sz="2400" dirty="0" smtClean="0">
                <a:solidFill>
                  <a:prstClr val="black"/>
                </a:solidFill>
              </a:rPr>
              <a:t> </a:t>
            </a:r>
            <a:r>
              <a:rPr lang="pl-PL" sz="2400" dirty="0" smtClean="0">
                <a:solidFill>
                  <a:prstClr val="black"/>
                </a:solidFill>
              </a:rPr>
              <a:t>1.09 </a:t>
            </a:r>
            <a:r>
              <a:rPr lang="pl-PL" dirty="0" smtClean="0">
                <a:solidFill>
                  <a:prstClr val="black"/>
                </a:solidFill>
              </a:rPr>
              <a:t>(CI, 0.92 to 1.28)</a:t>
            </a:r>
            <a:endParaRPr lang="en-US" sz="2600" dirty="0" smtClean="0">
              <a:solidFill>
                <a:prstClr val="black"/>
              </a:solidFill>
            </a:endParaRPr>
          </a:p>
          <a:p>
            <a:pPr marL="342900" indent="-342900" algn="l" rtl="0">
              <a:spcBef>
                <a:spcPct val="20000"/>
              </a:spcBef>
            </a:pPr>
            <a:r>
              <a:rPr lang="en-US" sz="2400" dirty="0" smtClean="0">
                <a:solidFill>
                  <a:prstClr val="black"/>
                </a:solidFill>
              </a:rPr>
              <a:t>14-30 	</a:t>
            </a:r>
            <a:r>
              <a:rPr lang="en-US" sz="2400" dirty="0" err="1" smtClean="0">
                <a:solidFill>
                  <a:prstClr val="black"/>
                </a:solidFill>
              </a:rPr>
              <a:t>py</a:t>
            </a:r>
            <a:r>
              <a:rPr lang="en-US" sz="2400" dirty="0" smtClean="0">
                <a:solidFill>
                  <a:prstClr val="black"/>
                </a:solidFill>
              </a:rPr>
              <a:t> </a:t>
            </a:r>
            <a:r>
              <a:rPr lang="pl-PL" sz="2400" dirty="0" smtClean="0">
                <a:solidFill>
                  <a:prstClr val="black"/>
                </a:solidFill>
              </a:rPr>
              <a:t>1.38</a:t>
            </a:r>
            <a:r>
              <a:rPr lang="pl-PL" sz="2600" dirty="0" smtClean="0">
                <a:solidFill>
                  <a:prstClr val="black"/>
                </a:solidFill>
              </a:rPr>
              <a:t> </a:t>
            </a:r>
            <a:r>
              <a:rPr lang="pl-PL" dirty="0" smtClean="0">
                <a:solidFill>
                  <a:prstClr val="black"/>
                </a:solidFill>
              </a:rPr>
              <a:t>(CI, 1.18 to 1.61)</a:t>
            </a:r>
            <a:endParaRPr lang="en-US" sz="2600" dirty="0" smtClean="0">
              <a:solidFill>
                <a:prstClr val="black"/>
              </a:solidFill>
            </a:endParaRPr>
          </a:p>
          <a:p>
            <a:pPr marL="342900" indent="-342900" algn="l" rtl="0">
              <a:spcBef>
                <a:spcPct val="20000"/>
              </a:spcBef>
            </a:pPr>
            <a:r>
              <a:rPr lang="en-US" sz="2400" dirty="0" smtClean="0">
                <a:solidFill>
                  <a:prstClr val="black"/>
                </a:solidFill>
              </a:rPr>
              <a:t>&gt;30    	</a:t>
            </a:r>
            <a:r>
              <a:rPr lang="en-US" sz="2400" dirty="0" err="1" smtClean="0">
                <a:solidFill>
                  <a:prstClr val="black"/>
                </a:solidFill>
              </a:rPr>
              <a:t>py</a:t>
            </a:r>
            <a:r>
              <a:rPr lang="en-US" sz="2400" dirty="0" smtClean="0">
                <a:solidFill>
                  <a:prstClr val="black"/>
                </a:solidFill>
              </a:rPr>
              <a:t> 1.42 </a:t>
            </a:r>
            <a:r>
              <a:rPr lang="en-US" dirty="0" smtClean="0">
                <a:solidFill>
                  <a:prstClr val="black"/>
                </a:solidFill>
              </a:rPr>
              <a:t>(CI, 1.20 to 1.67) </a:t>
            </a:r>
            <a:endParaRPr lang="en-US" sz="2600" dirty="0" smtClean="0">
              <a:solidFill>
                <a:prstClr val="black"/>
              </a:solidFill>
            </a:endParaRPr>
          </a:p>
          <a:p>
            <a:pPr marL="342900" indent="-342900" algn="l" rtl="0">
              <a:spcBef>
                <a:spcPct val="20000"/>
              </a:spcBef>
            </a:pPr>
            <a:r>
              <a:rPr lang="en-US" sz="2600" dirty="0" smtClean="0">
                <a:solidFill>
                  <a:prstClr val="black"/>
                </a:solidFill>
              </a:rPr>
              <a:t> </a:t>
            </a:r>
          </a:p>
          <a:p>
            <a:pPr marL="342900" indent="-342900" algn="l" rtl="0">
              <a:spcBef>
                <a:spcPct val="20000"/>
              </a:spcBef>
            </a:pPr>
            <a:r>
              <a:rPr lang="en-US" sz="2600" b="1" u="sng" dirty="0" smtClean="0">
                <a:solidFill>
                  <a:prstClr val="black"/>
                </a:solidFill>
              </a:rPr>
              <a:t>Comp Never Smoked</a:t>
            </a:r>
          </a:p>
          <a:p>
            <a:pPr marL="342900" indent="-342900" algn="l" rtl="0">
              <a:spcBef>
                <a:spcPct val="20000"/>
              </a:spcBef>
              <a:buFont typeface="Arial" pitchFamily="34" charset="0"/>
              <a:buChar char="•"/>
            </a:pPr>
            <a:r>
              <a:rPr lang="en-US" dirty="0">
                <a:solidFill>
                  <a:prstClr val="black"/>
                </a:solidFill>
              </a:rPr>
              <a:t>less gain in weight</a:t>
            </a:r>
          </a:p>
          <a:p>
            <a:pPr marL="342900" indent="-342900" algn="l" rtl="0">
              <a:spcBef>
                <a:spcPct val="20000"/>
              </a:spcBef>
              <a:buFont typeface="Arial" pitchFamily="34" charset="0"/>
              <a:buChar char="•"/>
            </a:pPr>
            <a:r>
              <a:rPr lang="en-US" dirty="0" smtClean="0">
                <a:solidFill>
                  <a:prstClr val="black"/>
                </a:solidFill>
              </a:rPr>
              <a:t>Less Increase in waist circumference</a:t>
            </a:r>
          </a:p>
          <a:p>
            <a:pPr marL="342900" indent="-342900" algn="l" rtl="0">
              <a:spcBef>
                <a:spcPct val="20000"/>
              </a:spcBef>
              <a:buFont typeface="Arial" pitchFamily="34" charset="0"/>
              <a:buChar char="•"/>
            </a:pPr>
            <a:r>
              <a:rPr lang="en-US" dirty="0" smtClean="0">
                <a:solidFill>
                  <a:prstClr val="black"/>
                </a:solidFill>
              </a:rPr>
              <a:t>Greater </a:t>
            </a:r>
            <a:r>
              <a:rPr lang="en-US" dirty="0">
                <a:solidFill>
                  <a:prstClr val="black"/>
                </a:solidFill>
              </a:rPr>
              <a:t>decreases </a:t>
            </a:r>
            <a:r>
              <a:rPr lang="en-US" dirty="0" smtClean="0">
                <a:solidFill>
                  <a:prstClr val="black"/>
                </a:solidFill>
              </a:rPr>
              <a:t>in diastolic </a:t>
            </a:r>
            <a:r>
              <a:rPr lang="en-US" dirty="0">
                <a:solidFill>
                  <a:prstClr val="black"/>
                </a:solidFill>
              </a:rPr>
              <a:t>blood </a:t>
            </a:r>
            <a:r>
              <a:rPr lang="en-US" dirty="0" smtClean="0">
                <a:solidFill>
                  <a:prstClr val="black"/>
                </a:solidFill>
              </a:rPr>
              <a:t>pressure </a:t>
            </a:r>
          </a:p>
          <a:p>
            <a:pPr marL="342900" indent="-342900" algn="l" rtl="0">
              <a:spcBef>
                <a:spcPct val="20000"/>
              </a:spcBef>
            </a:pPr>
            <a:endParaRPr lang="en-US" sz="2800" b="1" dirty="0" smtClean="0">
              <a:solidFill>
                <a:prstClr val="black"/>
              </a:solidFill>
            </a:endParaRPr>
          </a:p>
        </p:txBody>
      </p:sp>
      <p:sp>
        <p:nvSpPr>
          <p:cNvPr id="5" name="Rectangle 4"/>
          <p:cNvSpPr/>
          <p:nvPr/>
        </p:nvSpPr>
        <p:spPr>
          <a:xfrm>
            <a:off x="5709750" y="6560679"/>
            <a:ext cx="3294555" cy="369332"/>
          </a:xfrm>
          <a:prstGeom prst="rect">
            <a:avLst/>
          </a:prstGeom>
        </p:spPr>
        <p:txBody>
          <a:bodyPr wrap="none">
            <a:spAutoFit/>
          </a:bodyPr>
          <a:lstStyle/>
          <a:p>
            <a:r>
              <a:rPr lang="en-US" i="1" dirty="0"/>
              <a:t>Ann Intern Med. 2010;152:10-17.</a:t>
            </a:r>
            <a:endParaRPr lang="he-IL" dirty="0"/>
          </a:p>
        </p:txBody>
      </p:sp>
    </p:spTree>
    <p:extLst>
      <p:ext uri="{BB962C8B-B14F-4D97-AF65-F5344CB8AC3E}">
        <p14:creationId xmlns="" xmlns:p14="http://schemas.microsoft.com/office/powerpoint/2010/main" val="14357641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lum bright="-20000" contrast="20000"/>
          </a:blip>
          <a:srcRect/>
          <a:stretch>
            <a:fillRect/>
          </a:stretch>
        </p:blipFill>
        <p:spPr bwMode="auto">
          <a:xfrm>
            <a:off x="285720" y="147622"/>
            <a:ext cx="8501122" cy="1066800"/>
          </a:xfrm>
          <a:prstGeom prst="rect">
            <a:avLst/>
          </a:prstGeom>
          <a:ln>
            <a:noFill/>
          </a:ln>
          <a:effectLst>
            <a:outerShdw blurRad="292100" dist="139700" dir="2700000" algn="tl" rotWithShape="0">
              <a:srgbClr val="333333">
                <a:alpha val="65000"/>
              </a:srgbClr>
            </a:outerShdw>
          </a:effectLst>
        </p:spPr>
      </p:pic>
      <p:sp>
        <p:nvSpPr>
          <p:cNvPr id="4" name="מציין מיקום תוכן 2"/>
          <p:cNvSpPr txBox="1">
            <a:spLocks/>
          </p:cNvSpPr>
          <p:nvPr/>
        </p:nvSpPr>
        <p:spPr>
          <a:xfrm>
            <a:off x="142844" y="1500174"/>
            <a:ext cx="3571900" cy="5072098"/>
          </a:xfrm>
          <a:prstGeom prst="rect">
            <a:avLst/>
          </a:prstGeom>
        </p:spPr>
        <p:txBody>
          <a:bodyPr>
            <a:normAutofit lnSpcReduction="10000"/>
          </a:bodyPr>
          <a:lstStyle/>
          <a:p>
            <a:pPr marL="342900" indent="-342900" algn="l" rtl="0">
              <a:spcBef>
                <a:spcPct val="20000"/>
              </a:spcBef>
              <a:buFont typeface="Arial" pitchFamily="34" charset="0"/>
              <a:buChar char="•"/>
            </a:pPr>
            <a:r>
              <a:rPr lang="en-US" sz="2400" b="1" dirty="0" smtClean="0">
                <a:solidFill>
                  <a:prstClr val="black"/>
                </a:solidFill>
              </a:rPr>
              <a:t>Results </a:t>
            </a:r>
            <a:r>
              <a:rPr lang="en-US" sz="2800" b="1" dirty="0" smtClean="0">
                <a:solidFill>
                  <a:prstClr val="black"/>
                </a:solidFill>
              </a:rPr>
              <a:t>: </a:t>
            </a:r>
          </a:p>
          <a:p>
            <a:pPr algn="l" rtl="0"/>
            <a:endParaRPr lang="en-US" sz="1050" dirty="0" smtClean="0">
              <a:solidFill>
                <a:prstClr val="black"/>
              </a:solidFill>
            </a:endParaRPr>
          </a:p>
          <a:p>
            <a:pPr algn="l" rtl="0"/>
            <a:r>
              <a:rPr lang="en-US" sz="2800" b="1" u="sng" dirty="0" smtClean="0">
                <a:solidFill>
                  <a:prstClr val="black"/>
                </a:solidFill>
              </a:rPr>
              <a:t>HR for DM s/p Stopping Smoking</a:t>
            </a:r>
          </a:p>
          <a:p>
            <a:pPr algn="l" rtl="0"/>
            <a:r>
              <a:rPr lang="en-US" sz="2800" dirty="0" smtClean="0">
                <a:solidFill>
                  <a:prstClr val="black"/>
                </a:solidFill>
              </a:rPr>
              <a:t>(After 1</a:t>
            </a:r>
            <a:r>
              <a:rPr lang="en-US" sz="2800" baseline="30000" dirty="0" smtClean="0">
                <a:solidFill>
                  <a:prstClr val="black"/>
                </a:solidFill>
              </a:rPr>
              <a:t>st</a:t>
            </a:r>
            <a:r>
              <a:rPr lang="en-US" sz="2800" dirty="0" smtClean="0">
                <a:solidFill>
                  <a:prstClr val="black"/>
                </a:solidFill>
              </a:rPr>
              <a:t> 9 years Compared to never smoked) :</a:t>
            </a:r>
          </a:p>
          <a:p>
            <a:pPr algn="l" rtl="0"/>
            <a:endParaRPr lang="en-US" sz="1050" dirty="0" smtClean="0">
              <a:solidFill>
                <a:prstClr val="black"/>
              </a:solidFill>
            </a:endParaRPr>
          </a:p>
          <a:p>
            <a:pPr algn="l" rtl="0"/>
            <a:r>
              <a:rPr lang="en-US" sz="2400" dirty="0" smtClean="0">
                <a:solidFill>
                  <a:prstClr val="black"/>
                </a:solidFill>
              </a:rPr>
              <a:t>Former 1.16 </a:t>
            </a:r>
            <a:r>
              <a:rPr lang="en-US" sz="2100" dirty="0">
                <a:solidFill>
                  <a:prstClr val="black"/>
                </a:solidFill>
              </a:rPr>
              <a:t>(CI, 0.99 to 1.36</a:t>
            </a:r>
            <a:r>
              <a:rPr lang="en-US" sz="2100" dirty="0" smtClean="0">
                <a:solidFill>
                  <a:prstClr val="black"/>
                </a:solidFill>
              </a:rPr>
              <a:t>)</a:t>
            </a:r>
            <a:endParaRPr lang="en-US" sz="2800" dirty="0" smtClean="0">
              <a:solidFill>
                <a:prstClr val="black"/>
              </a:solidFill>
            </a:endParaRPr>
          </a:p>
          <a:p>
            <a:pPr algn="l" rtl="0"/>
            <a:r>
              <a:rPr lang="en-US" sz="2400" b="1" dirty="0" smtClean="0">
                <a:solidFill>
                  <a:prstClr val="black"/>
                </a:solidFill>
              </a:rPr>
              <a:t>6-9 yr 1.21 </a:t>
            </a:r>
            <a:r>
              <a:rPr lang="en-US" sz="1900" dirty="0">
                <a:solidFill>
                  <a:prstClr val="black"/>
                </a:solidFill>
              </a:rPr>
              <a:t>(CI, 0.89 to </a:t>
            </a:r>
            <a:r>
              <a:rPr lang="en-US" sz="1900" dirty="0" smtClean="0">
                <a:solidFill>
                  <a:prstClr val="black"/>
                </a:solidFill>
              </a:rPr>
              <a:t>1.65)</a:t>
            </a:r>
            <a:endParaRPr lang="en-US" sz="2800" dirty="0" smtClean="0">
              <a:solidFill>
                <a:prstClr val="black"/>
              </a:solidFill>
            </a:endParaRPr>
          </a:p>
          <a:p>
            <a:pPr algn="l" rtl="0"/>
            <a:r>
              <a:rPr lang="en-US" sz="2600" b="1" dirty="0" smtClean="0">
                <a:solidFill>
                  <a:prstClr val="black"/>
                </a:solidFill>
              </a:rPr>
              <a:t>3-5 yr 1.54 </a:t>
            </a:r>
            <a:r>
              <a:rPr lang="en-US" sz="1900" dirty="0">
                <a:solidFill>
                  <a:prstClr val="black"/>
                </a:solidFill>
              </a:rPr>
              <a:t>(CI, 1.10 to </a:t>
            </a:r>
            <a:r>
              <a:rPr lang="en-US" sz="1900" dirty="0" smtClean="0">
                <a:solidFill>
                  <a:prstClr val="black"/>
                </a:solidFill>
              </a:rPr>
              <a:t>2.14)*</a:t>
            </a:r>
            <a:endParaRPr lang="en-US" sz="2800" dirty="0" smtClean="0">
              <a:solidFill>
                <a:prstClr val="black"/>
              </a:solidFill>
            </a:endParaRPr>
          </a:p>
          <a:p>
            <a:pPr algn="l" rtl="0"/>
            <a:r>
              <a:rPr lang="en-US" sz="2600" b="1" dirty="0" smtClean="0">
                <a:solidFill>
                  <a:prstClr val="black"/>
                </a:solidFill>
              </a:rPr>
              <a:t>0-3 yr 1.80 </a:t>
            </a:r>
            <a:r>
              <a:rPr lang="en-US" sz="1900" dirty="0">
                <a:solidFill>
                  <a:prstClr val="black"/>
                </a:solidFill>
              </a:rPr>
              <a:t>(CI, </a:t>
            </a:r>
            <a:r>
              <a:rPr lang="en-US" sz="1900" dirty="0" smtClean="0">
                <a:solidFill>
                  <a:prstClr val="black"/>
                </a:solidFill>
              </a:rPr>
              <a:t>1.44 to 2.25)*</a:t>
            </a:r>
            <a:endParaRPr lang="en-US" sz="2800" dirty="0" smtClean="0">
              <a:solidFill>
                <a:prstClr val="black"/>
              </a:solidFill>
            </a:endParaRPr>
          </a:p>
          <a:p>
            <a:pPr algn="l" rtl="0"/>
            <a:r>
              <a:rPr lang="en-US" sz="2400" dirty="0" smtClean="0">
                <a:solidFill>
                  <a:prstClr val="black"/>
                </a:solidFill>
              </a:rPr>
              <a:t>Current </a:t>
            </a:r>
            <a:r>
              <a:rPr lang="en-US" sz="2600" dirty="0" smtClean="0">
                <a:solidFill>
                  <a:prstClr val="black"/>
                </a:solidFill>
              </a:rPr>
              <a:t>1.26 </a:t>
            </a:r>
            <a:r>
              <a:rPr lang="en-US" sz="1900" dirty="0">
                <a:solidFill>
                  <a:prstClr val="black"/>
                </a:solidFill>
              </a:rPr>
              <a:t>(CI, 1.08 to 1.46</a:t>
            </a:r>
            <a:r>
              <a:rPr lang="en-US" sz="1900" dirty="0" smtClean="0">
                <a:solidFill>
                  <a:prstClr val="black"/>
                </a:solidFill>
              </a:rPr>
              <a:t>)</a:t>
            </a:r>
            <a:endParaRPr lang="en-US" sz="2800" dirty="0" smtClean="0">
              <a:solidFill>
                <a:prstClr val="black"/>
              </a:solidFill>
            </a:endParaRPr>
          </a:p>
          <a:p>
            <a:pPr marL="342900" indent="-342900" algn="l" rtl="0">
              <a:spcBef>
                <a:spcPct val="20000"/>
              </a:spcBef>
              <a:buFont typeface="Arial" pitchFamily="34" charset="0"/>
              <a:buChar char="•"/>
              <a:defRPr/>
            </a:pPr>
            <a:endParaRPr lang="en-US" b="1" dirty="0" smtClean="0">
              <a:solidFill>
                <a:prstClr val="black"/>
              </a:solidFill>
            </a:endParaRPr>
          </a:p>
          <a:p>
            <a:pPr marL="342900" indent="-342900" algn="l" rtl="0">
              <a:spcBef>
                <a:spcPct val="20000"/>
              </a:spcBef>
              <a:defRPr/>
            </a:pPr>
            <a:r>
              <a:rPr lang="en-US" b="1" dirty="0" smtClean="0">
                <a:solidFill>
                  <a:prstClr val="black"/>
                </a:solidFill>
              </a:rPr>
              <a:t>* Significant</a:t>
            </a:r>
          </a:p>
        </p:txBody>
      </p:sp>
      <p:pic>
        <p:nvPicPr>
          <p:cNvPr id="5" name="Picture 2"/>
          <p:cNvPicPr>
            <a:picLocks noChangeAspect="1" noChangeArrowheads="1"/>
          </p:cNvPicPr>
          <p:nvPr/>
        </p:nvPicPr>
        <p:blipFill>
          <a:blip r:embed="rId4" cstate="print">
            <a:lum bright="-20000" contrast="20000"/>
          </a:blip>
          <a:srcRect/>
          <a:stretch>
            <a:fillRect/>
          </a:stretch>
        </p:blipFill>
        <p:spPr bwMode="auto">
          <a:xfrm>
            <a:off x="3714744" y="1428736"/>
            <a:ext cx="5000660" cy="5214974"/>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142844" y="5157192"/>
            <a:ext cx="3421044"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 xmlns:p14="http://schemas.microsoft.com/office/powerpoint/2010/main" val="21460298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lum bright="-20000" contrast="20000"/>
          </a:blip>
          <a:srcRect/>
          <a:stretch>
            <a:fillRect/>
          </a:stretch>
        </p:blipFill>
        <p:spPr bwMode="auto">
          <a:xfrm>
            <a:off x="285720" y="147622"/>
            <a:ext cx="8501122" cy="1066800"/>
          </a:xfrm>
          <a:prstGeom prst="rect">
            <a:avLst/>
          </a:prstGeom>
          <a:ln>
            <a:noFill/>
          </a:ln>
          <a:effectLst>
            <a:outerShdw blurRad="292100" dist="139700" dir="2700000" algn="tl" rotWithShape="0">
              <a:srgbClr val="333333">
                <a:alpha val="65000"/>
              </a:srgbClr>
            </a:outerShdw>
          </a:effectLst>
        </p:spPr>
      </p:pic>
      <p:grpSp>
        <p:nvGrpSpPr>
          <p:cNvPr id="14" name="קבוצה 13"/>
          <p:cNvGrpSpPr/>
          <p:nvPr/>
        </p:nvGrpSpPr>
        <p:grpSpPr>
          <a:xfrm>
            <a:off x="857224" y="2781325"/>
            <a:ext cx="7429552" cy="3862385"/>
            <a:chOff x="285720" y="1428736"/>
            <a:chExt cx="8501122" cy="4862517"/>
          </a:xfrm>
        </p:grpSpPr>
        <p:pic>
          <p:nvPicPr>
            <p:cNvPr id="2050" name="Picture 2"/>
            <p:cNvPicPr>
              <a:picLocks noChangeAspect="1" noChangeArrowheads="1"/>
            </p:cNvPicPr>
            <p:nvPr/>
          </p:nvPicPr>
          <p:blipFill>
            <a:blip r:embed="rId4" cstate="print">
              <a:lum bright="-20000" contrast="20000"/>
            </a:blip>
            <a:srcRect/>
            <a:stretch>
              <a:fillRect/>
            </a:stretch>
          </p:blipFill>
          <p:spPr bwMode="auto">
            <a:xfrm>
              <a:off x="285720" y="1428736"/>
              <a:ext cx="8501122" cy="4862517"/>
            </a:xfrm>
            <a:prstGeom prst="rect">
              <a:avLst/>
            </a:prstGeom>
            <a:ln>
              <a:noFill/>
            </a:ln>
            <a:effectLst>
              <a:outerShdw blurRad="292100" dist="139700" dir="2700000" algn="tl" rotWithShape="0">
                <a:srgbClr val="333333">
                  <a:alpha val="65000"/>
                </a:srgbClr>
              </a:outerShdw>
            </a:effectLst>
          </p:spPr>
        </p:pic>
        <p:sp>
          <p:nvSpPr>
            <p:cNvPr id="8" name="ענן 7"/>
            <p:cNvSpPr/>
            <p:nvPr/>
          </p:nvSpPr>
          <p:spPr>
            <a:xfrm>
              <a:off x="5643570" y="2428868"/>
              <a:ext cx="1643074" cy="2571768"/>
            </a:xfrm>
            <a:prstGeom prst="cloud">
              <a:avLst/>
            </a:prstGeom>
            <a:noFill/>
            <a:effectLst>
              <a:glow rad="1397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endParaRPr lang="he-IL">
                <a:solidFill>
                  <a:prstClr val="black"/>
                </a:solidFill>
              </a:endParaRPr>
            </a:p>
          </p:txBody>
        </p:sp>
      </p:grpSp>
      <p:cxnSp>
        <p:nvCxnSpPr>
          <p:cNvPr id="9" name="מחבר ישר 8"/>
          <p:cNvCxnSpPr/>
          <p:nvPr/>
        </p:nvCxnSpPr>
        <p:spPr>
          <a:xfrm>
            <a:off x="2786050" y="6429396"/>
            <a:ext cx="1000132" cy="0"/>
          </a:xfrm>
          <a:prstGeom prst="line">
            <a:avLst/>
          </a:prstGeom>
          <a:ln w="6350">
            <a:solidFill>
              <a:srgbClr val="FFFF00"/>
            </a:solidFill>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2" name="מחבר ישר 11"/>
          <p:cNvCxnSpPr/>
          <p:nvPr/>
        </p:nvCxnSpPr>
        <p:spPr>
          <a:xfrm>
            <a:off x="2500298" y="6215082"/>
            <a:ext cx="857256" cy="0"/>
          </a:xfrm>
          <a:prstGeom prst="line">
            <a:avLst/>
          </a:prstGeom>
          <a:ln w="6350">
            <a:solidFill>
              <a:srgbClr val="FFFF00"/>
            </a:solidFill>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5" name="מציין מיקום תוכן 2"/>
          <p:cNvSpPr txBox="1">
            <a:spLocks/>
          </p:cNvSpPr>
          <p:nvPr/>
        </p:nvSpPr>
        <p:spPr>
          <a:xfrm>
            <a:off x="142844" y="1500174"/>
            <a:ext cx="8229600" cy="4525963"/>
          </a:xfrm>
          <a:prstGeom prst="rect">
            <a:avLst/>
          </a:prstGeom>
        </p:spPr>
        <p:txBody>
          <a:bodyPr>
            <a:normAutofit/>
          </a:bodyPr>
          <a:lstStyle/>
          <a:p>
            <a:pPr marL="342900" indent="-342900" algn="l" rtl="0">
              <a:spcBef>
                <a:spcPct val="20000"/>
              </a:spcBef>
              <a:buFont typeface="Arial" pitchFamily="34" charset="0"/>
              <a:buNone/>
              <a:defRPr/>
            </a:pPr>
            <a:r>
              <a:rPr lang="en-US" sz="2800" b="1" dirty="0" smtClean="0">
                <a:solidFill>
                  <a:prstClr val="black"/>
                </a:solidFill>
              </a:rPr>
              <a:t>Risk For DM among New-Quitters :</a:t>
            </a:r>
          </a:p>
          <a:p>
            <a:pPr marL="342900" indent="-342900" algn="l" rtl="0">
              <a:spcBef>
                <a:spcPct val="20000"/>
              </a:spcBef>
              <a:buFont typeface="Arial" pitchFamily="34" charset="0"/>
              <a:buNone/>
              <a:defRPr/>
            </a:pPr>
            <a:r>
              <a:rPr lang="en-US" b="1" i="1" dirty="0" smtClean="0">
                <a:solidFill>
                  <a:prstClr val="black"/>
                </a:solidFill>
              </a:rPr>
              <a:t>Men</a:t>
            </a:r>
            <a:r>
              <a:rPr lang="en-US" b="1" dirty="0" smtClean="0">
                <a:solidFill>
                  <a:prstClr val="black"/>
                </a:solidFill>
              </a:rPr>
              <a:t> 	1. Age &gt; 60  2. Weight Gain &gt; 4kg  3. Cigarettes per Day &gt; 20 4. High WBC</a:t>
            </a:r>
          </a:p>
          <a:p>
            <a:pPr marL="342900" indent="-342900" algn="l" rtl="0">
              <a:spcBef>
                <a:spcPct val="20000"/>
              </a:spcBef>
            </a:pPr>
            <a:r>
              <a:rPr lang="en-US" b="1" i="1" dirty="0" smtClean="0">
                <a:solidFill>
                  <a:prstClr val="black"/>
                </a:solidFill>
              </a:rPr>
              <a:t>Women</a:t>
            </a:r>
            <a:r>
              <a:rPr lang="en-US" b="1" dirty="0" smtClean="0">
                <a:solidFill>
                  <a:prstClr val="black"/>
                </a:solidFill>
              </a:rPr>
              <a:t> 	Weight Gain &gt; 4kg &amp; High WBC</a:t>
            </a:r>
            <a:endParaRPr lang="en-US" dirty="0" smtClean="0">
              <a:solidFill>
                <a:prstClr val="black"/>
              </a:solidFill>
            </a:endParaRPr>
          </a:p>
          <a:p>
            <a:pPr marL="342900" indent="-342900" algn="l" rtl="0">
              <a:spcBef>
                <a:spcPct val="20000"/>
              </a:spcBef>
              <a:buFont typeface="Arial" pitchFamily="34" charset="0"/>
              <a:buChar char="•"/>
              <a:defRPr/>
            </a:pPr>
            <a:endParaRPr lang="en-US" sz="2800" dirty="0" smtClean="0">
              <a:solidFill>
                <a:prstClr val="black"/>
              </a:solidFill>
            </a:endParaRPr>
          </a:p>
        </p:txBody>
      </p:sp>
      <p:sp>
        <p:nvSpPr>
          <p:cNvPr id="2" name="Rectangle 1"/>
          <p:cNvSpPr/>
          <p:nvPr/>
        </p:nvSpPr>
        <p:spPr>
          <a:xfrm>
            <a:off x="142844" y="2060848"/>
            <a:ext cx="8001056" cy="7204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 xmlns:p14="http://schemas.microsoft.com/office/powerpoint/2010/main" val="17960539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par>
                          <p:cTn id="10" fill="hold">
                            <p:stCondLst>
                              <p:cond delay="1500"/>
                            </p:stCondLst>
                            <p:childTnLst>
                              <p:par>
                                <p:cTn id="11" presetID="55" presetClass="entr" presetSubtype="0" fill="hold" nodeType="afterEffect">
                                  <p:stCondLst>
                                    <p:cond delay="50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strVal val="#ppt_w*0.70"/>
                                          </p:val>
                                        </p:tav>
                                        <p:tav tm="100000">
                                          <p:val>
                                            <p:strVal val="#ppt_w"/>
                                          </p:val>
                                        </p:tav>
                                      </p:tavLst>
                                    </p:anim>
                                    <p:anim calcmode="lin" valueType="num">
                                      <p:cBhvr>
                                        <p:cTn id="14" dur="1000" fill="hold"/>
                                        <p:tgtEl>
                                          <p:spTgt spid="12"/>
                                        </p:tgtEl>
                                        <p:attrNameLst>
                                          <p:attrName>ppt_h</p:attrName>
                                        </p:attrNameLst>
                                      </p:cBhvr>
                                      <p:tavLst>
                                        <p:tav tm="0">
                                          <p:val>
                                            <p:strVal val="#ppt_h"/>
                                          </p:val>
                                        </p:tav>
                                        <p:tav tm="100000">
                                          <p:val>
                                            <p:strVal val="#ppt_h"/>
                                          </p:val>
                                        </p:tav>
                                      </p:tavLst>
                                    </p:anim>
                                    <p:animEffect transition="in" filter="fade">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To Summarize</a:t>
            </a:r>
            <a:endParaRPr lang="he-IL" dirty="0"/>
          </a:p>
        </p:txBody>
      </p:sp>
      <p:sp>
        <p:nvSpPr>
          <p:cNvPr id="4" name="Rectangle 3"/>
          <p:cNvSpPr/>
          <p:nvPr/>
        </p:nvSpPr>
        <p:spPr>
          <a:xfrm>
            <a:off x="1331640" y="1859340"/>
            <a:ext cx="6336704" cy="4247317"/>
          </a:xfrm>
          <a:prstGeom prst="rect">
            <a:avLst/>
          </a:prstGeom>
        </p:spPr>
        <p:txBody>
          <a:bodyPr wrap="square">
            <a:spAutoFit/>
          </a:bodyPr>
          <a:lstStyle/>
          <a:p>
            <a:pPr marL="285750" indent="-285750" algn="l" rtl="0">
              <a:buFont typeface="Arial" panose="020B0604020202020204" pitchFamily="34" charset="0"/>
              <a:buChar char="•"/>
            </a:pPr>
            <a:r>
              <a:rPr lang="en-US" dirty="0"/>
              <a:t>The more you smoke – The bigger chance you have at contracting diabetes mellitus !</a:t>
            </a:r>
          </a:p>
          <a:p>
            <a:pPr algn="l" rtl="0"/>
            <a:r>
              <a:rPr lang="en-US" dirty="0" smtClean="0"/>
              <a:t>      RR </a:t>
            </a:r>
            <a:r>
              <a:rPr lang="en-US" dirty="0"/>
              <a:t>≈ 1.4 (&gt;14 Cig/Day) </a:t>
            </a:r>
          </a:p>
          <a:p>
            <a:pPr algn="l" rtl="0"/>
            <a:r>
              <a:rPr lang="en-US" dirty="0" smtClean="0"/>
              <a:t>      RR </a:t>
            </a:r>
            <a:r>
              <a:rPr lang="en-US" dirty="0"/>
              <a:t>≈ 1.6-1.75 (&gt;10 Cig - &gt;20 Cig / Day)</a:t>
            </a:r>
          </a:p>
          <a:p>
            <a:pPr marL="285750" indent="-285750" algn="l" rtl="0">
              <a:buFont typeface="Arial" panose="020B0604020202020204" pitchFamily="34" charset="0"/>
              <a:buChar char="•"/>
            </a:pPr>
            <a:endParaRPr lang="en-US" dirty="0" smtClean="0"/>
          </a:p>
          <a:p>
            <a:pPr marL="285750" indent="-285750" algn="l" rtl="0">
              <a:buFont typeface="Arial" panose="020B0604020202020204" pitchFamily="34" charset="0"/>
              <a:buChar char="•"/>
            </a:pPr>
            <a:endParaRPr lang="en-US" dirty="0"/>
          </a:p>
          <a:p>
            <a:pPr marL="285750" indent="-285750" algn="l" rtl="0">
              <a:buFont typeface="Arial" panose="020B0604020202020204" pitchFamily="34" charset="0"/>
              <a:buChar char="•"/>
            </a:pPr>
            <a:r>
              <a:rPr lang="en-US" dirty="0" smtClean="0"/>
              <a:t>New </a:t>
            </a:r>
            <a:r>
              <a:rPr lang="en-US" dirty="0"/>
              <a:t>quitters ≈ diabetes mellitus ! </a:t>
            </a:r>
          </a:p>
          <a:p>
            <a:pPr algn="l" rtl="0"/>
            <a:r>
              <a:rPr lang="en-US" dirty="0" smtClean="0"/>
              <a:t>      RR </a:t>
            </a:r>
            <a:r>
              <a:rPr lang="en-US" dirty="0"/>
              <a:t>≈ 2.0 &amp; NNH=45 (During first 2-3 years),</a:t>
            </a:r>
          </a:p>
          <a:p>
            <a:pPr marL="285750" indent="-285750" algn="l" rtl="0">
              <a:buFont typeface="Arial" panose="020B0604020202020204" pitchFamily="34" charset="0"/>
              <a:buChar char="•"/>
            </a:pPr>
            <a:endParaRPr lang="en-US" dirty="0" smtClean="0"/>
          </a:p>
          <a:p>
            <a:pPr marL="285750" indent="-285750" algn="l" rtl="0">
              <a:buFont typeface="Arial" panose="020B0604020202020204" pitchFamily="34" charset="0"/>
              <a:buChar char="•"/>
            </a:pPr>
            <a:endParaRPr lang="en-US" dirty="0"/>
          </a:p>
          <a:p>
            <a:pPr marL="285750" indent="-285750" algn="l" rtl="0">
              <a:buFont typeface="Arial" panose="020B0604020202020204" pitchFamily="34" charset="0"/>
              <a:buChar char="•"/>
            </a:pPr>
            <a:r>
              <a:rPr lang="en-US" dirty="0"/>
              <a:t>Risk factors </a:t>
            </a:r>
            <a:r>
              <a:rPr lang="en-US" dirty="0" smtClean="0"/>
              <a:t>-men and women :</a:t>
            </a:r>
            <a:endParaRPr lang="en-US" dirty="0"/>
          </a:p>
          <a:p>
            <a:pPr algn="l" rtl="0"/>
            <a:r>
              <a:rPr lang="en-US" dirty="0" smtClean="0"/>
              <a:t>    </a:t>
            </a:r>
          </a:p>
          <a:p>
            <a:pPr algn="l" rtl="0"/>
            <a:r>
              <a:rPr lang="en-US" dirty="0"/>
              <a:t> </a:t>
            </a:r>
            <a:r>
              <a:rPr lang="en-US" dirty="0" smtClean="0"/>
              <a:t>     Weight </a:t>
            </a:r>
            <a:r>
              <a:rPr lang="en-US" dirty="0"/>
              <a:t>gain &gt; 4 KG</a:t>
            </a:r>
          </a:p>
          <a:p>
            <a:pPr algn="l" rtl="0"/>
            <a:r>
              <a:rPr lang="en-US" dirty="0" smtClean="0"/>
              <a:t>      Leucocytosis </a:t>
            </a:r>
            <a:r>
              <a:rPr lang="en-US" dirty="0"/>
              <a:t>- Smokers’ baseline inflammatory state</a:t>
            </a:r>
          </a:p>
          <a:p>
            <a:pPr algn="l" rtl="0"/>
            <a:r>
              <a:rPr lang="en-US" dirty="0" smtClean="0"/>
              <a:t>     Amount </a:t>
            </a:r>
            <a:r>
              <a:rPr lang="en-US" dirty="0"/>
              <a:t>smoked &gt;20 Cig/day</a:t>
            </a:r>
          </a:p>
        </p:txBody>
      </p:sp>
    </p:spTree>
    <p:extLst>
      <p:ext uri="{BB962C8B-B14F-4D97-AF65-F5344CB8AC3E}">
        <p14:creationId xmlns="" xmlns:p14="http://schemas.microsoft.com/office/powerpoint/2010/main" val="42604981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515" y="36662"/>
            <a:ext cx="9108503" cy="14859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504" y="6453336"/>
            <a:ext cx="2714625" cy="2952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2"/>
          <p:cNvPicPr>
            <a:picLocks noGrp="1" noChangeAspect="1" noChangeArrowheads="1"/>
          </p:cNvPicPr>
          <p:nvPr>
            <p:ph idx="1"/>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9512" y="1700808"/>
            <a:ext cx="8640960" cy="410445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TextBox 9"/>
          <p:cNvSpPr txBox="1"/>
          <p:nvPr/>
        </p:nvSpPr>
        <p:spPr>
          <a:xfrm>
            <a:off x="3851920" y="5868561"/>
            <a:ext cx="3748719" cy="584775"/>
          </a:xfrm>
          <a:prstGeom prst="rect">
            <a:avLst/>
          </a:prstGeom>
          <a:noFill/>
        </p:spPr>
        <p:txBody>
          <a:bodyPr wrap="none" rtlCol="1">
            <a:spAutoFit/>
          </a:bodyPr>
          <a:lstStyle/>
          <a:p>
            <a:pPr algn="l" rtl="0"/>
            <a:r>
              <a:rPr lang="en-US" sz="1600" dirty="0" smtClean="0">
                <a:solidFill>
                  <a:srgbClr val="FF0000"/>
                </a:solidFill>
              </a:rPr>
              <a:t>15 T2DM who stopped smoking</a:t>
            </a:r>
          </a:p>
          <a:p>
            <a:pPr algn="l" rtl="0"/>
            <a:r>
              <a:rPr lang="en-US" sz="1600" dirty="0" smtClean="0">
                <a:solidFill>
                  <a:srgbClr val="FF0000"/>
                </a:solidFill>
              </a:rPr>
              <a:t> 16 T2DM controls who continued smoking</a:t>
            </a:r>
            <a:endParaRPr lang="he-IL" sz="1600" dirty="0">
              <a:solidFill>
                <a:srgbClr val="FF0000"/>
              </a:solidFill>
            </a:endParaRPr>
          </a:p>
        </p:txBody>
      </p:sp>
    </p:spTree>
    <p:extLst>
      <p:ext uri="{BB962C8B-B14F-4D97-AF65-F5344CB8AC3E}">
        <p14:creationId xmlns="" xmlns:p14="http://schemas.microsoft.com/office/powerpoint/2010/main" val="2428633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79712" y="1196752"/>
            <a:ext cx="5328592" cy="536145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29208" y="59567"/>
            <a:ext cx="8229600" cy="1143000"/>
          </a:xfrm>
        </p:spPr>
        <p:txBody>
          <a:bodyPr/>
          <a:lstStyle/>
          <a:p>
            <a:r>
              <a:rPr lang="en-US" dirty="0" smtClean="0"/>
              <a:t>Body Weight</a:t>
            </a:r>
            <a:endParaRPr lang="he-IL" dirty="0"/>
          </a:p>
        </p:txBody>
      </p:sp>
    </p:spTree>
    <p:extLst>
      <p:ext uri="{BB962C8B-B14F-4D97-AF65-F5344CB8AC3E}">
        <p14:creationId xmlns="" xmlns:p14="http://schemas.microsoft.com/office/powerpoint/2010/main" val="6202310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Glycemic Control</a:t>
            </a:r>
            <a:endParaRPr lang="he-IL" dirty="0"/>
          </a:p>
        </p:txBody>
      </p:sp>
      <p:sp>
        <p:nvSpPr>
          <p:cNvPr id="4" name="Text Placeholder 3"/>
          <p:cNvSpPr>
            <a:spLocks noGrp="1"/>
          </p:cNvSpPr>
          <p:nvPr>
            <p:ph type="body" idx="1"/>
          </p:nvPr>
        </p:nvSpPr>
        <p:spPr/>
        <p:txBody>
          <a:bodyPr/>
          <a:lstStyle/>
          <a:p>
            <a:pPr algn="ctr"/>
            <a:r>
              <a:rPr lang="en-US" dirty="0" smtClean="0"/>
              <a:t>HbA1c</a:t>
            </a:r>
            <a:endParaRPr lang="he-IL" dirty="0"/>
          </a:p>
        </p:txBody>
      </p:sp>
      <p:pic>
        <p:nvPicPr>
          <p:cNvPr id="12290" name="Picture 2"/>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tretch>
            <a:fillRect/>
          </a:stretch>
        </p:blipFill>
        <p:spPr bwMode="auto">
          <a:xfrm>
            <a:off x="785618" y="2174875"/>
            <a:ext cx="3383351" cy="39512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 Placeholder 4"/>
          <p:cNvSpPr>
            <a:spLocks noGrp="1"/>
          </p:cNvSpPr>
          <p:nvPr>
            <p:ph type="body" sz="quarter" idx="3"/>
          </p:nvPr>
        </p:nvSpPr>
        <p:spPr/>
        <p:txBody>
          <a:bodyPr/>
          <a:lstStyle/>
          <a:p>
            <a:pPr algn="ctr"/>
            <a:r>
              <a:rPr lang="en-US" dirty="0" smtClean="0"/>
              <a:t>FPG</a:t>
            </a:r>
            <a:endParaRPr lang="he-IL" dirty="0"/>
          </a:p>
        </p:txBody>
      </p:sp>
      <p:pic>
        <p:nvPicPr>
          <p:cNvPr id="12291" name="Picture 3"/>
          <p:cNvPicPr>
            <a:picLocks noGrp="1" noChangeAspect="1" noChangeArrowheads="1"/>
          </p:cNvPicPr>
          <p:nvPr>
            <p:ph sz="quarter" idx="4"/>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60032" y="2060848"/>
            <a:ext cx="3703066" cy="39512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4906172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Pressure</a:t>
            </a:r>
            <a:endParaRPr lang="he-IL" dirty="0"/>
          </a:p>
        </p:txBody>
      </p:sp>
      <p:pic>
        <p:nvPicPr>
          <p:cNvPr id="1331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00320" y="1600200"/>
            <a:ext cx="3943359" cy="45259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78278775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Predictors  of Change in HbA1c</a:t>
            </a:r>
            <a:endParaRPr lang="he-IL" dirty="0"/>
          </a:p>
        </p:txBody>
      </p:sp>
      <p:sp>
        <p:nvSpPr>
          <p:cNvPr id="4" name="Text Placeholder 3"/>
          <p:cNvSpPr>
            <a:spLocks noGrp="1"/>
          </p:cNvSpPr>
          <p:nvPr>
            <p:ph type="body" idx="1"/>
          </p:nvPr>
        </p:nvSpPr>
        <p:spPr/>
        <p:txBody>
          <a:bodyPr>
            <a:normAutofit fontScale="77500" lnSpcReduction="20000"/>
          </a:bodyPr>
          <a:lstStyle/>
          <a:p>
            <a:pPr algn="ctr"/>
            <a:r>
              <a:rPr lang="en-US" dirty="0" smtClean="0"/>
              <a:t>BMI</a:t>
            </a:r>
          </a:p>
          <a:p>
            <a:pPr algn="ctr"/>
            <a:r>
              <a:rPr lang="en-US" dirty="0" smtClean="0"/>
              <a:t>TG</a:t>
            </a:r>
            <a:endParaRPr lang="he-IL" dirty="0"/>
          </a:p>
        </p:txBody>
      </p:sp>
      <p:pic>
        <p:nvPicPr>
          <p:cNvPr id="14338" name="Picture 2"/>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tretch>
            <a:fillRect/>
          </a:stretch>
        </p:blipFill>
        <p:spPr bwMode="auto">
          <a:xfrm>
            <a:off x="1003356" y="2174875"/>
            <a:ext cx="2947876" cy="39512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 Placeholder 4"/>
          <p:cNvSpPr>
            <a:spLocks noGrp="1"/>
          </p:cNvSpPr>
          <p:nvPr>
            <p:ph type="body" sz="quarter" idx="3"/>
          </p:nvPr>
        </p:nvSpPr>
        <p:spPr/>
        <p:txBody>
          <a:bodyPr/>
          <a:lstStyle/>
          <a:p>
            <a:pPr algn="ctr"/>
            <a:r>
              <a:rPr lang="en-US" dirty="0" smtClean="0"/>
              <a:t>Increase in Body Weight</a:t>
            </a:r>
            <a:endParaRPr lang="he-IL" dirty="0"/>
          </a:p>
        </p:txBody>
      </p:sp>
      <p:sp>
        <p:nvSpPr>
          <p:cNvPr id="6" name="Content Placeholder 5"/>
          <p:cNvSpPr>
            <a:spLocks noGrp="1"/>
          </p:cNvSpPr>
          <p:nvPr>
            <p:ph sz="quarter" idx="4"/>
          </p:nvPr>
        </p:nvSpPr>
        <p:spPr/>
        <p:txBody>
          <a:bodyPr/>
          <a:lstStyle/>
          <a:p>
            <a:endParaRPr lang="he-IL"/>
          </a:p>
        </p:txBody>
      </p:sp>
      <p:pic>
        <p:nvPicPr>
          <p:cNvPr id="1433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48064" y="2492897"/>
            <a:ext cx="3015035" cy="31683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6"/>
          <p:cNvSpPr txBox="1"/>
          <p:nvPr/>
        </p:nvSpPr>
        <p:spPr>
          <a:xfrm>
            <a:off x="0" y="6381328"/>
            <a:ext cx="8951746" cy="369332"/>
          </a:xfrm>
          <a:prstGeom prst="rect">
            <a:avLst/>
          </a:prstGeom>
          <a:noFill/>
        </p:spPr>
        <p:txBody>
          <a:bodyPr wrap="none" rtlCol="1">
            <a:spAutoFit/>
          </a:bodyPr>
          <a:lstStyle/>
          <a:p>
            <a:r>
              <a:rPr lang="en-US" dirty="0" smtClean="0">
                <a:solidFill>
                  <a:prstClr val="black"/>
                </a:solidFill>
              </a:rPr>
              <a:t>Insulin resistance rather than weight predicts metabolic deterioration after smoking cessation!</a:t>
            </a:r>
            <a:endParaRPr lang="he-IL" dirty="0">
              <a:solidFill>
                <a:prstClr val="black"/>
              </a:solidFill>
            </a:endParaRPr>
          </a:p>
        </p:txBody>
      </p:sp>
    </p:spTree>
    <p:extLst>
      <p:ext uri="{BB962C8B-B14F-4D97-AF65-F5344CB8AC3E}">
        <p14:creationId xmlns="" xmlns:p14="http://schemas.microsoft.com/office/powerpoint/2010/main" val="23431707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16632"/>
            <a:ext cx="9144000" cy="1152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1293" y="6490272"/>
            <a:ext cx="1934056" cy="276999"/>
          </a:xfrm>
          <a:prstGeom prst="rect">
            <a:avLst/>
          </a:prstGeom>
          <a:noFill/>
        </p:spPr>
        <p:txBody>
          <a:bodyPr wrap="none" rtlCol="1">
            <a:spAutoFit/>
          </a:bodyPr>
          <a:lstStyle/>
          <a:p>
            <a:r>
              <a:rPr lang="en-US" sz="1200" dirty="0" smtClean="0">
                <a:solidFill>
                  <a:prstClr val="black"/>
                </a:solidFill>
              </a:rPr>
              <a:t>Metabolism (60)10:1456-64</a:t>
            </a:r>
            <a:endParaRPr lang="he-IL" sz="1200" dirty="0">
              <a:solidFill>
                <a:prstClr val="black"/>
              </a:solidFill>
            </a:endParaRPr>
          </a:p>
        </p:txBody>
      </p:sp>
      <p:pic>
        <p:nvPicPr>
          <p:cNvPr id="6"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27784" y="1196752"/>
            <a:ext cx="5984052" cy="55872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07327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457200"/>
            <a:ext cx="7772400" cy="1143000"/>
          </a:xfrm>
        </p:spPr>
        <p:txBody>
          <a:bodyPr>
            <a:normAutofit fontScale="90000"/>
          </a:bodyPr>
          <a:lstStyle/>
          <a:p>
            <a:r>
              <a:rPr lang="en-US" altLang="ja-JP" sz="3200" b="1" dirty="0"/>
              <a:t>Sex-specific risk ratios for type-2 diabetes mellitus according smoking habits among 275,190 men and 434,637 women</a:t>
            </a:r>
            <a:endParaRPr lang="en-US" altLang="ja-JP" sz="3200" dirty="0"/>
          </a:p>
        </p:txBody>
      </p:sp>
      <p:sp>
        <p:nvSpPr>
          <p:cNvPr id="13316" name="Text Box 4"/>
          <p:cNvSpPr txBox="1">
            <a:spLocks noChangeArrowheads="1"/>
          </p:cNvSpPr>
          <p:nvPr/>
        </p:nvSpPr>
        <p:spPr bwMode="auto">
          <a:xfrm>
            <a:off x="304800" y="6324600"/>
            <a:ext cx="3733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dirty="0">
                <a:solidFill>
                  <a:prstClr val="black"/>
                </a:solidFill>
              </a:rPr>
              <a:t>(Will JC. et al., 2001)</a:t>
            </a:r>
          </a:p>
        </p:txBody>
      </p:sp>
      <p:sp>
        <p:nvSpPr>
          <p:cNvPr id="13318" name="AutoShape 6"/>
          <p:cNvSpPr>
            <a:spLocks noChangeArrowheads="1"/>
          </p:cNvSpPr>
          <p:nvPr/>
        </p:nvSpPr>
        <p:spPr bwMode="auto">
          <a:xfrm>
            <a:off x="304800" y="1371600"/>
            <a:ext cx="7937500" cy="5297488"/>
          </a:xfrm>
          <a:prstGeom prst="roundRect">
            <a:avLst>
              <a:gd name="adj" fmla="val 0"/>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he-IL">
              <a:solidFill>
                <a:prstClr val="black"/>
              </a:solidFill>
            </a:endParaRPr>
          </a:p>
        </p:txBody>
      </p:sp>
      <p:sp>
        <p:nvSpPr>
          <p:cNvPr id="13417" name="AutoShape 105"/>
          <p:cNvSpPr>
            <a:spLocks noChangeArrowheads="1"/>
          </p:cNvSpPr>
          <p:nvPr/>
        </p:nvSpPr>
        <p:spPr bwMode="auto">
          <a:xfrm>
            <a:off x="3914775" y="6076950"/>
            <a:ext cx="1636713" cy="525463"/>
          </a:xfrm>
          <a:prstGeom prst="roundRect">
            <a:avLst>
              <a:gd name="adj" fmla="val 0"/>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he-IL">
              <a:solidFill>
                <a:prstClr val="black"/>
              </a:solidFill>
            </a:endParaRPr>
          </a:p>
        </p:txBody>
      </p:sp>
      <p:grpSp>
        <p:nvGrpSpPr>
          <p:cNvPr id="13445" name="Group 133"/>
          <p:cNvGrpSpPr>
            <a:grpSpLocks/>
          </p:cNvGrpSpPr>
          <p:nvPr/>
        </p:nvGrpSpPr>
        <p:grpSpPr bwMode="auto">
          <a:xfrm>
            <a:off x="685800" y="1752600"/>
            <a:ext cx="7345363" cy="4730750"/>
            <a:chOff x="390" y="856"/>
            <a:chExt cx="4627" cy="2980"/>
          </a:xfrm>
        </p:grpSpPr>
        <p:sp>
          <p:nvSpPr>
            <p:cNvPr id="13319" name="AutoShape 7"/>
            <p:cNvSpPr>
              <a:spLocks noChangeArrowheads="1"/>
            </p:cNvSpPr>
            <p:nvPr/>
          </p:nvSpPr>
          <p:spPr bwMode="auto">
            <a:xfrm>
              <a:off x="1432" y="2488"/>
              <a:ext cx="294" cy="986"/>
            </a:xfrm>
            <a:prstGeom prst="roundRect">
              <a:avLst>
                <a:gd name="adj" fmla="val 0"/>
              </a:avLst>
            </a:prstGeom>
            <a:solidFill>
              <a:srgbClr val="99CC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he-IL">
                <a:solidFill>
                  <a:prstClr val="black"/>
                </a:solidFill>
              </a:endParaRPr>
            </a:p>
          </p:txBody>
        </p:sp>
        <p:sp>
          <p:nvSpPr>
            <p:cNvPr id="13320" name="Rectangle 8"/>
            <p:cNvSpPr>
              <a:spLocks noChangeArrowheads="1"/>
            </p:cNvSpPr>
            <p:nvPr/>
          </p:nvSpPr>
          <p:spPr bwMode="auto">
            <a:xfrm>
              <a:off x="1432" y="2488"/>
              <a:ext cx="8" cy="986"/>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321" name="Rectangle 9"/>
            <p:cNvSpPr>
              <a:spLocks noChangeArrowheads="1"/>
            </p:cNvSpPr>
            <p:nvPr/>
          </p:nvSpPr>
          <p:spPr bwMode="auto">
            <a:xfrm>
              <a:off x="1432" y="3466"/>
              <a:ext cx="294" cy="8"/>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322" name="Rectangle 10"/>
            <p:cNvSpPr>
              <a:spLocks noChangeArrowheads="1"/>
            </p:cNvSpPr>
            <p:nvPr/>
          </p:nvSpPr>
          <p:spPr bwMode="auto">
            <a:xfrm>
              <a:off x="1718" y="2488"/>
              <a:ext cx="8" cy="986"/>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323" name="Rectangle 11"/>
            <p:cNvSpPr>
              <a:spLocks noChangeArrowheads="1"/>
            </p:cNvSpPr>
            <p:nvPr/>
          </p:nvSpPr>
          <p:spPr bwMode="auto">
            <a:xfrm>
              <a:off x="1432" y="2488"/>
              <a:ext cx="294" cy="5"/>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324" name="AutoShape 12"/>
            <p:cNvSpPr>
              <a:spLocks noChangeArrowheads="1"/>
            </p:cNvSpPr>
            <p:nvPr/>
          </p:nvSpPr>
          <p:spPr bwMode="auto">
            <a:xfrm>
              <a:off x="3365" y="2488"/>
              <a:ext cx="293" cy="986"/>
            </a:xfrm>
            <a:prstGeom prst="roundRect">
              <a:avLst>
                <a:gd name="adj" fmla="val 0"/>
              </a:avLst>
            </a:prstGeom>
            <a:solidFill>
              <a:srgbClr val="99CC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he-IL">
                <a:solidFill>
                  <a:prstClr val="black"/>
                </a:solidFill>
              </a:endParaRPr>
            </a:p>
          </p:txBody>
        </p:sp>
        <p:sp>
          <p:nvSpPr>
            <p:cNvPr id="13325" name="Rectangle 13"/>
            <p:cNvSpPr>
              <a:spLocks noChangeArrowheads="1"/>
            </p:cNvSpPr>
            <p:nvPr/>
          </p:nvSpPr>
          <p:spPr bwMode="auto">
            <a:xfrm>
              <a:off x="3365" y="2488"/>
              <a:ext cx="5" cy="986"/>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326" name="Rectangle 14"/>
            <p:cNvSpPr>
              <a:spLocks noChangeArrowheads="1"/>
            </p:cNvSpPr>
            <p:nvPr/>
          </p:nvSpPr>
          <p:spPr bwMode="auto">
            <a:xfrm>
              <a:off x="3365" y="3466"/>
              <a:ext cx="293" cy="8"/>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327" name="Rectangle 15"/>
            <p:cNvSpPr>
              <a:spLocks noChangeArrowheads="1"/>
            </p:cNvSpPr>
            <p:nvPr/>
          </p:nvSpPr>
          <p:spPr bwMode="auto">
            <a:xfrm>
              <a:off x="3650" y="2488"/>
              <a:ext cx="8" cy="986"/>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328" name="Rectangle 16"/>
            <p:cNvSpPr>
              <a:spLocks noChangeArrowheads="1"/>
            </p:cNvSpPr>
            <p:nvPr/>
          </p:nvSpPr>
          <p:spPr bwMode="auto">
            <a:xfrm>
              <a:off x="3365" y="2488"/>
              <a:ext cx="293" cy="5"/>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329" name="AutoShape 17"/>
            <p:cNvSpPr>
              <a:spLocks noChangeArrowheads="1"/>
            </p:cNvSpPr>
            <p:nvPr/>
          </p:nvSpPr>
          <p:spPr bwMode="auto">
            <a:xfrm>
              <a:off x="1718" y="2437"/>
              <a:ext cx="301" cy="1037"/>
            </a:xfrm>
            <a:prstGeom prst="roundRect">
              <a:avLst>
                <a:gd name="adj" fmla="val 0"/>
              </a:avLst>
            </a:prstGeom>
            <a:solidFill>
              <a:srgbClr val="CC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he-IL">
                <a:solidFill>
                  <a:prstClr val="black"/>
                </a:solidFill>
              </a:endParaRPr>
            </a:p>
          </p:txBody>
        </p:sp>
        <p:sp>
          <p:nvSpPr>
            <p:cNvPr id="13330" name="Rectangle 18"/>
            <p:cNvSpPr>
              <a:spLocks noChangeArrowheads="1"/>
            </p:cNvSpPr>
            <p:nvPr/>
          </p:nvSpPr>
          <p:spPr bwMode="auto">
            <a:xfrm>
              <a:off x="1718" y="2437"/>
              <a:ext cx="8" cy="1037"/>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331" name="Rectangle 19"/>
            <p:cNvSpPr>
              <a:spLocks noChangeArrowheads="1"/>
            </p:cNvSpPr>
            <p:nvPr/>
          </p:nvSpPr>
          <p:spPr bwMode="auto">
            <a:xfrm>
              <a:off x="1718" y="3466"/>
              <a:ext cx="301" cy="8"/>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332" name="Rectangle 20"/>
            <p:cNvSpPr>
              <a:spLocks noChangeArrowheads="1"/>
            </p:cNvSpPr>
            <p:nvPr/>
          </p:nvSpPr>
          <p:spPr bwMode="auto">
            <a:xfrm>
              <a:off x="2011" y="2437"/>
              <a:ext cx="8" cy="1037"/>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333" name="Rectangle 21"/>
            <p:cNvSpPr>
              <a:spLocks noChangeArrowheads="1"/>
            </p:cNvSpPr>
            <p:nvPr/>
          </p:nvSpPr>
          <p:spPr bwMode="auto">
            <a:xfrm>
              <a:off x="1718" y="2437"/>
              <a:ext cx="301" cy="8"/>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334" name="AutoShape 22"/>
            <p:cNvSpPr>
              <a:spLocks noChangeArrowheads="1"/>
            </p:cNvSpPr>
            <p:nvPr/>
          </p:nvSpPr>
          <p:spPr bwMode="auto">
            <a:xfrm>
              <a:off x="3650" y="2509"/>
              <a:ext cx="299" cy="965"/>
            </a:xfrm>
            <a:prstGeom prst="roundRect">
              <a:avLst>
                <a:gd name="adj" fmla="val 0"/>
              </a:avLst>
            </a:prstGeom>
            <a:solidFill>
              <a:srgbClr val="CC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he-IL">
                <a:solidFill>
                  <a:prstClr val="black"/>
                </a:solidFill>
              </a:endParaRPr>
            </a:p>
          </p:txBody>
        </p:sp>
        <p:sp>
          <p:nvSpPr>
            <p:cNvPr id="13335" name="Rectangle 23"/>
            <p:cNvSpPr>
              <a:spLocks noChangeArrowheads="1"/>
            </p:cNvSpPr>
            <p:nvPr/>
          </p:nvSpPr>
          <p:spPr bwMode="auto">
            <a:xfrm>
              <a:off x="3650" y="2509"/>
              <a:ext cx="8" cy="965"/>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336" name="Rectangle 24"/>
            <p:cNvSpPr>
              <a:spLocks noChangeArrowheads="1"/>
            </p:cNvSpPr>
            <p:nvPr/>
          </p:nvSpPr>
          <p:spPr bwMode="auto">
            <a:xfrm>
              <a:off x="3650" y="3466"/>
              <a:ext cx="299" cy="8"/>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337" name="Rectangle 25"/>
            <p:cNvSpPr>
              <a:spLocks noChangeArrowheads="1"/>
            </p:cNvSpPr>
            <p:nvPr/>
          </p:nvSpPr>
          <p:spPr bwMode="auto">
            <a:xfrm>
              <a:off x="3944" y="2509"/>
              <a:ext cx="5" cy="965"/>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338" name="Rectangle 26"/>
            <p:cNvSpPr>
              <a:spLocks noChangeArrowheads="1"/>
            </p:cNvSpPr>
            <p:nvPr/>
          </p:nvSpPr>
          <p:spPr bwMode="auto">
            <a:xfrm>
              <a:off x="3650" y="2509"/>
              <a:ext cx="299" cy="5"/>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339" name="AutoShape 27"/>
            <p:cNvSpPr>
              <a:spLocks noChangeArrowheads="1"/>
            </p:cNvSpPr>
            <p:nvPr/>
          </p:nvSpPr>
          <p:spPr bwMode="auto">
            <a:xfrm>
              <a:off x="2011" y="2297"/>
              <a:ext cx="294" cy="1177"/>
            </a:xfrm>
            <a:prstGeom prst="roundRect">
              <a:avLst>
                <a:gd name="adj" fmla="val 0"/>
              </a:avLst>
            </a:prstGeom>
            <a:solidFill>
              <a:srgbClr val="CCFFC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he-IL">
                <a:solidFill>
                  <a:prstClr val="black"/>
                </a:solidFill>
              </a:endParaRPr>
            </a:p>
          </p:txBody>
        </p:sp>
        <p:sp>
          <p:nvSpPr>
            <p:cNvPr id="13340" name="Rectangle 28"/>
            <p:cNvSpPr>
              <a:spLocks noChangeArrowheads="1"/>
            </p:cNvSpPr>
            <p:nvPr/>
          </p:nvSpPr>
          <p:spPr bwMode="auto">
            <a:xfrm>
              <a:off x="2011" y="2297"/>
              <a:ext cx="8" cy="1177"/>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341" name="Rectangle 29"/>
            <p:cNvSpPr>
              <a:spLocks noChangeArrowheads="1"/>
            </p:cNvSpPr>
            <p:nvPr/>
          </p:nvSpPr>
          <p:spPr bwMode="auto">
            <a:xfrm>
              <a:off x="2011" y="3466"/>
              <a:ext cx="294" cy="8"/>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342" name="Rectangle 30"/>
            <p:cNvSpPr>
              <a:spLocks noChangeArrowheads="1"/>
            </p:cNvSpPr>
            <p:nvPr/>
          </p:nvSpPr>
          <p:spPr bwMode="auto">
            <a:xfrm>
              <a:off x="2297" y="2297"/>
              <a:ext cx="8" cy="1177"/>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343" name="Rectangle 31"/>
            <p:cNvSpPr>
              <a:spLocks noChangeArrowheads="1"/>
            </p:cNvSpPr>
            <p:nvPr/>
          </p:nvSpPr>
          <p:spPr bwMode="auto">
            <a:xfrm>
              <a:off x="2011" y="2297"/>
              <a:ext cx="294" cy="8"/>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344" name="AutoShape 32"/>
            <p:cNvSpPr>
              <a:spLocks noChangeArrowheads="1"/>
            </p:cNvSpPr>
            <p:nvPr/>
          </p:nvSpPr>
          <p:spPr bwMode="auto">
            <a:xfrm>
              <a:off x="3944" y="2284"/>
              <a:ext cx="291" cy="1190"/>
            </a:xfrm>
            <a:prstGeom prst="roundRect">
              <a:avLst>
                <a:gd name="adj" fmla="val 0"/>
              </a:avLst>
            </a:prstGeom>
            <a:solidFill>
              <a:srgbClr val="CCFFC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he-IL">
                <a:solidFill>
                  <a:prstClr val="black"/>
                </a:solidFill>
              </a:endParaRPr>
            </a:p>
          </p:txBody>
        </p:sp>
        <p:sp>
          <p:nvSpPr>
            <p:cNvPr id="13345" name="Rectangle 33"/>
            <p:cNvSpPr>
              <a:spLocks noChangeArrowheads="1"/>
            </p:cNvSpPr>
            <p:nvPr/>
          </p:nvSpPr>
          <p:spPr bwMode="auto">
            <a:xfrm>
              <a:off x="3944" y="2284"/>
              <a:ext cx="5" cy="1190"/>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346" name="Rectangle 34"/>
            <p:cNvSpPr>
              <a:spLocks noChangeArrowheads="1"/>
            </p:cNvSpPr>
            <p:nvPr/>
          </p:nvSpPr>
          <p:spPr bwMode="auto">
            <a:xfrm>
              <a:off x="3944" y="3466"/>
              <a:ext cx="291" cy="8"/>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347" name="Rectangle 35"/>
            <p:cNvSpPr>
              <a:spLocks noChangeArrowheads="1"/>
            </p:cNvSpPr>
            <p:nvPr/>
          </p:nvSpPr>
          <p:spPr bwMode="auto">
            <a:xfrm>
              <a:off x="4229" y="2284"/>
              <a:ext cx="6" cy="1190"/>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348" name="Rectangle 36"/>
            <p:cNvSpPr>
              <a:spLocks noChangeArrowheads="1"/>
            </p:cNvSpPr>
            <p:nvPr/>
          </p:nvSpPr>
          <p:spPr bwMode="auto">
            <a:xfrm>
              <a:off x="3944" y="2284"/>
              <a:ext cx="291" cy="8"/>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349" name="AutoShape 37"/>
            <p:cNvSpPr>
              <a:spLocks noChangeArrowheads="1"/>
            </p:cNvSpPr>
            <p:nvPr/>
          </p:nvSpPr>
          <p:spPr bwMode="auto">
            <a:xfrm>
              <a:off x="2297" y="2046"/>
              <a:ext cx="301" cy="1428"/>
            </a:xfrm>
            <a:prstGeom prst="roundRect">
              <a:avLst>
                <a:gd name="adj" fmla="val 0"/>
              </a:avLst>
            </a:prstGeom>
            <a:solidFill>
              <a:srgbClr val="FFFF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he-IL">
                <a:solidFill>
                  <a:prstClr val="black"/>
                </a:solidFill>
              </a:endParaRPr>
            </a:p>
          </p:txBody>
        </p:sp>
        <p:sp>
          <p:nvSpPr>
            <p:cNvPr id="13350" name="Rectangle 38"/>
            <p:cNvSpPr>
              <a:spLocks noChangeArrowheads="1"/>
            </p:cNvSpPr>
            <p:nvPr/>
          </p:nvSpPr>
          <p:spPr bwMode="auto">
            <a:xfrm>
              <a:off x="2297" y="2046"/>
              <a:ext cx="8" cy="1428"/>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351" name="Rectangle 39"/>
            <p:cNvSpPr>
              <a:spLocks noChangeArrowheads="1"/>
            </p:cNvSpPr>
            <p:nvPr/>
          </p:nvSpPr>
          <p:spPr bwMode="auto">
            <a:xfrm>
              <a:off x="2297" y="3466"/>
              <a:ext cx="301" cy="8"/>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352" name="Rectangle 40"/>
            <p:cNvSpPr>
              <a:spLocks noChangeArrowheads="1"/>
            </p:cNvSpPr>
            <p:nvPr/>
          </p:nvSpPr>
          <p:spPr bwMode="auto">
            <a:xfrm>
              <a:off x="2590" y="2046"/>
              <a:ext cx="8" cy="1428"/>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353" name="Rectangle 41"/>
            <p:cNvSpPr>
              <a:spLocks noChangeArrowheads="1"/>
            </p:cNvSpPr>
            <p:nvPr/>
          </p:nvSpPr>
          <p:spPr bwMode="auto">
            <a:xfrm>
              <a:off x="2297" y="2046"/>
              <a:ext cx="301" cy="8"/>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354" name="AutoShape 42"/>
            <p:cNvSpPr>
              <a:spLocks noChangeArrowheads="1"/>
            </p:cNvSpPr>
            <p:nvPr/>
          </p:nvSpPr>
          <p:spPr bwMode="auto">
            <a:xfrm>
              <a:off x="4229" y="1760"/>
              <a:ext cx="299" cy="1714"/>
            </a:xfrm>
            <a:prstGeom prst="roundRect">
              <a:avLst>
                <a:gd name="adj" fmla="val 0"/>
              </a:avLst>
            </a:prstGeom>
            <a:solidFill>
              <a:srgbClr val="FFFF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he-IL">
                <a:solidFill>
                  <a:prstClr val="black"/>
                </a:solidFill>
              </a:endParaRPr>
            </a:p>
          </p:txBody>
        </p:sp>
        <p:sp>
          <p:nvSpPr>
            <p:cNvPr id="13355" name="Rectangle 43"/>
            <p:cNvSpPr>
              <a:spLocks noChangeArrowheads="1"/>
            </p:cNvSpPr>
            <p:nvPr/>
          </p:nvSpPr>
          <p:spPr bwMode="auto">
            <a:xfrm>
              <a:off x="4229" y="1760"/>
              <a:ext cx="6" cy="1714"/>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356" name="Rectangle 44"/>
            <p:cNvSpPr>
              <a:spLocks noChangeArrowheads="1"/>
            </p:cNvSpPr>
            <p:nvPr/>
          </p:nvSpPr>
          <p:spPr bwMode="auto">
            <a:xfrm>
              <a:off x="4229" y="3466"/>
              <a:ext cx="299" cy="8"/>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357" name="Rectangle 45"/>
            <p:cNvSpPr>
              <a:spLocks noChangeArrowheads="1"/>
            </p:cNvSpPr>
            <p:nvPr/>
          </p:nvSpPr>
          <p:spPr bwMode="auto">
            <a:xfrm>
              <a:off x="4520" y="1760"/>
              <a:ext cx="8" cy="1714"/>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358" name="Rectangle 46"/>
            <p:cNvSpPr>
              <a:spLocks noChangeArrowheads="1"/>
            </p:cNvSpPr>
            <p:nvPr/>
          </p:nvSpPr>
          <p:spPr bwMode="auto">
            <a:xfrm>
              <a:off x="4229" y="1760"/>
              <a:ext cx="299" cy="6"/>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359" name="Line 47"/>
            <p:cNvSpPr>
              <a:spLocks noChangeShapeType="1"/>
            </p:cNvSpPr>
            <p:nvPr/>
          </p:nvSpPr>
          <p:spPr bwMode="auto">
            <a:xfrm>
              <a:off x="1863" y="2369"/>
              <a:ext cx="1" cy="137"/>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he-IL">
                <a:solidFill>
                  <a:prstClr val="black"/>
                </a:solidFill>
              </a:endParaRPr>
            </a:p>
          </p:txBody>
        </p:sp>
        <p:sp>
          <p:nvSpPr>
            <p:cNvPr id="13360" name="Line 48"/>
            <p:cNvSpPr>
              <a:spLocks noChangeShapeType="1"/>
            </p:cNvSpPr>
            <p:nvPr/>
          </p:nvSpPr>
          <p:spPr bwMode="auto">
            <a:xfrm>
              <a:off x="1845" y="2369"/>
              <a:ext cx="39"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he-IL">
                <a:solidFill>
                  <a:prstClr val="black"/>
                </a:solidFill>
              </a:endParaRPr>
            </a:p>
          </p:txBody>
        </p:sp>
        <p:sp>
          <p:nvSpPr>
            <p:cNvPr id="13361" name="Line 49"/>
            <p:cNvSpPr>
              <a:spLocks noChangeShapeType="1"/>
            </p:cNvSpPr>
            <p:nvPr/>
          </p:nvSpPr>
          <p:spPr bwMode="auto">
            <a:xfrm>
              <a:off x="1845" y="2506"/>
              <a:ext cx="39"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he-IL">
                <a:solidFill>
                  <a:prstClr val="black"/>
                </a:solidFill>
              </a:endParaRPr>
            </a:p>
          </p:txBody>
        </p:sp>
        <p:sp>
          <p:nvSpPr>
            <p:cNvPr id="13362" name="Line 50"/>
            <p:cNvSpPr>
              <a:spLocks noChangeShapeType="1"/>
            </p:cNvSpPr>
            <p:nvPr/>
          </p:nvSpPr>
          <p:spPr bwMode="auto">
            <a:xfrm>
              <a:off x="3796" y="2458"/>
              <a:ext cx="1" cy="98"/>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he-IL">
                <a:solidFill>
                  <a:prstClr val="black"/>
                </a:solidFill>
              </a:endParaRPr>
            </a:p>
          </p:txBody>
        </p:sp>
        <p:sp>
          <p:nvSpPr>
            <p:cNvPr id="13363" name="Line 51"/>
            <p:cNvSpPr>
              <a:spLocks noChangeShapeType="1"/>
            </p:cNvSpPr>
            <p:nvPr/>
          </p:nvSpPr>
          <p:spPr bwMode="auto">
            <a:xfrm>
              <a:off x="3777" y="2458"/>
              <a:ext cx="37"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he-IL">
                <a:solidFill>
                  <a:prstClr val="black"/>
                </a:solidFill>
              </a:endParaRPr>
            </a:p>
          </p:txBody>
        </p:sp>
        <p:sp>
          <p:nvSpPr>
            <p:cNvPr id="13364" name="Line 52"/>
            <p:cNvSpPr>
              <a:spLocks noChangeShapeType="1"/>
            </p:cNvSpPr>
            <p:nvPr/>
          </p:nvSpPr>
          <p:spPr bwMode="auto">
            <a:xfrm>
              <a:off x="3777" y="2556"/>
              <a:ext cx="37"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he-IL">
                <a:solidFill>
                  <a:prstClr val="black"/>
                </a:solidFill>
              </a:endParaRPr>
            </a:p>
          </p:txBody>
        </p:sp>
        <p:sp>
          <p:nvSpPr>
            <p:cNvPr id="13365" name="Line 53"/>
            <p:cNvSpPr>
              <a:spLocks noChangeShapeType="1"/>
            </p:cNvSpPr>
            <p:nvPr/>
          </p:nvSpPr>
          <p:spPr bwMode="auto">
            <a:xfrm>
              <a:off x="2154" y="2231"/>
              <a:ext cx="1" cy="130"/>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he-IL">
                <a:solidFill>
                  <a:prstClr val="black"/>
                </a:solidFill>
              </a:endParaRPr>
            </a:p>
          </p:txBody>
        </p:sp>
        <p:sp>
          <p:nvSpPr>
            <p:cNvPr id="13366" name="Line 54"/>
            <p:cNvSpPr>
              <a:spLocks noChangeShapeType="1"/>
            </p:cNvSpPr>
            <p:nvPr/>
          </p:nvSpPr>
          <p:spPr bwMode="auto">
            <a:xfrm>
              <a:off x="2135" y="2231"/>
              <a:ext cx="37"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he-IL">
                <a:solidFill>
                  <a:prstClr val="black"/>
                </a:solidFill>
              </a:endParaRPr>
            </a:p>
          </p:txBody>
        </p:sp>
        <p:sp>
          <p:nvSpPr>
            <p:cNvPr id="13367" name="Line 55"/>
            <p:cNvSpPr>
              <a:spLocks noChangeShapeType="1"/>
            </p:cNvSpPr>
            <p:nvPr/>
          </p:nvSpPr>
          <p:spPr bwMode="auto">
            <a:xfrm>
              <a:off x="2135" y="2361"/>
              <a:ext cx="37"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he-IL">
                <a:solidFill>
                  <a:prstClr val="black"/>
                </a:solidFill>
              </a:endParaRPr>
            </a:p>
          </p:txBody>
        </p:sp>
        <p:sp>
          <p:nvSpPr>
            <p:cNvPr id="13368" name="Line 56"/>
            <p:cNvSpPr>
              <a:spLocks noChangeShapeType="1"/>
            </p:cNvSpPr>
            <p:nvPr/>
          </p:nvSpPr>
          <p:spPr bwMode="auto">
            <a:xfrm>
              <a:off x="4087" y="2202"/>
              <a:ext cx="1" cy="148"/>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he-IL">
                <a:solidFill>
                  <a:prstClr val="black"/>
                </a:solidFill>
              </a:endParaRPr>
            </a:p>
          </p:txBody>
        </p:sp>
        <p:sp>
          <p:nvSpPr>
            <p:cNvPr id="13369" name="Line 57"/>
            <p:cNvSpPr>
              <a:spLocks noChangeShapeType="1"/>
            </p:cNvSpPr>
            <p:nvPr/>
          </p:nvSpPr>
          <p:spPr bwMode="auto">
            <a:xfrm>
              <a:off x="4066" y="2202"/>
              <a:ext cx="39"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he-IL">
                <a:solidFill>
                  <a:prstClr val="black"/>
                </a:solidFill>
              </a:endParaRPr>
            </a:p>
          </p:txBody>
        </p:sp>
        <p:sp>
          <p:nvSpPr>
            <p:cNvPr id="13370" name="Line 58"/>
            <p:cNvSpPr>
              <a:spLocks noChangeShapeType="1"/>
            </p:cNvSpPr>
            <p:nvPr/>
          </p:nvSpPr>
          <p:spPr bwMode="auto">
            <a:xfrm>
              <a:off x="4066" y="2350"/>
              <a:ext cx="39"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he-IL">
                <a:solidFill>
                  <a:prstClr val="black"/>
                </a:solidFill>
              </a:endParaRPr>
            </a:p>
          </p:txBody>
        </p:sp>
        <p:sp>
          <p:nvSpPr>
            <p:cNvPr id="13371" name="Line 59"/>
            <p:cNvSpPr>
              <a:spLocks noChangeShapeType="1"/>
            </p:cNvSpPr>
            <p:nvPr/>
          </p:nvSpPr>
          <p:spPr bwMode="auto">
            <a:xfrm>
              <a:off x="2442" y="1927"/>
              <a:ext cx="1" cy="227"/>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he-IL">
                <a:solidFill>
                  <a:prstClr val="black"/>
                </a:solidFill>
              </a:endParaRPr>
            </a:p>
          </p:txBody>
        </p:sp>
        <p:sp>
          <p:nvSpPr>
            <p:cNvPr id="13372" name="Line 60"/>
            <p:cNvSpPr>
              <a:spLocks noChangeShapeType="1"/>
            </p:cNvSpPr>
            <p:nvPr/>
          </p:nvSpPr>
          <p:spPr bwMode="auto">
            <a:xfrm>
              <a:off x="2424" y="1927"/>
              <a:ext cx="39"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he-IL">
                <a:solidFill>
                  <a:prstClr val="black"/>
                </a:solidFill>
              </a:endParaRPr>
            </a:p>
          </p:txBody>
        </p:sp>
        <p:sp>
          <p:nvSpPr>
            <p:cNvPr id="13373" name="Line 61"/>
            <p:cNvSpPr>
              <a:spLocks noChangeShapeType="1"/>
            </p:cNvSpPr>
            <p:nvPr/>
          </p:nvSpPr>
          <p:spPr bwMode="auto">
            <a:xfrm>
              <a:off x="2424" y="2154"/>
              <a:ext cx="39"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he-IL">
                <a:solidFill>
                  <a:prstClr val="black"/>
                </a:solidFill>
              </a:endParaRPr>
            </a:p>
          </p:txBody>
        </p:sp>
        <p:sp>
          <p:nvSpPr>
            <p:cNvPr id="13374" name="Line 62"/>
            <p:cNvSpPr>
              <a:spLocks noChangeShapeType="1"/>
            </p:cNvSpPr>
            <p:nvPr/>
          </p:nvSpPr>
          <p:spPr bwMode="auto">
            <a:xfrm>
              <a:off x="4375" y="1475"/>
              <a:ext cx="1" cy="53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he-IL">
                <a:solidFill>
                  <a:prstClr val="black"/>
                </a:solidFill>
              </a:endParaRPr>
            </a:p>
          </p:txBody>
        </p:sp>
        <p:sp>
          <p:nvSpPr>
            <p:cNvPr id="13375" name="Line 63"/>
            <p:cNvSpPr>
              <a:spLocks noChangeShapeType="1"/>
            </p:cNvSpPr>
            <p:nvPr/>
          </p:nvSpPr>
          <p:spPr bwMode="auto">
            <a:xfrm>
              <a:off x="4356" y="1475"/>
              <a:ext cx="40"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he-IL">
                <a:solidFill>
                  <a:prstClr val="black"/>
                </a:solidFill>
              </a:endParaRPr>
            </a:p>
          </p:txBody>
        </p:sp>
        <p:sp>
          <p:nvSpPr>
            <p:cNvPr id="13376" name="Line 64"/>
            <p:cNvSpPr>
              <a:spLocks noChangeShapeType="1"/>
            </p:cNvSpPr>
            <p:nvPr/>
          </p:nvSpPr>
          <p:spPr bwMode="auto">
            <a:xfrm>
              <a:off x="4356" y="2006"/>
              <a:ext cx="40"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he-IL">
                <a:solidFill>
                  <a:prstClr val="black"/>
                </a:solidFill>
              </a:endParaRPr>
            </a:p>
          </p:txBody>
        </p:sp>
        <p:sp>
          <p:nvSpPr>
            <p:cNvPr id="13377" name="Rectangle 65"/>
            <p:cNvSpPr>
              <a:spLocks noChangeArrowheads="1"/>
            </p:cNvSpPr>
            <p:nvPr/>
          </p:nvSpPr>
          <p:spPr bwMode="auto">
            <a:xfrm>
              <a:off x="938" y="1017"/>
              <a:ext cx="8" cy="2457"/>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378" name="AutoShape 66"/>
            <p:cNvSpPr>
              <a:spLocks noChangeArrowheads="1"/>
            </p:cNvSpPr>
            <p:nvPr/>
          </p:nvSpPr>
          <p:spPr bwMode="auto">
            <a:xfrm>
              <a:off x="464" y="856"/>
              <a:ext cx="447" cy="2776"/>
            </a:xfrm>
            <a:prstGeom prst="roundRect">
              <a:avLst>
                <a:gd name="adj" fmla="val 0"/>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he-IL">
                <a:solidFill>
                  <a:prstClr val="black"/>
                </a:solidFill>
              </a:endParaRPr>
            </a:p>
          </p:txBody>
        </p:sp>
        <p:sp>
          <p:nvSpPr>
            <p:cNvPr id="13379" name="Line 67"/>
            <p:cNvSpPr>
              <a:spLocks noChangeShapeType="1"/>
            </p:cNvSpPr>
            <p:nvPr/>
          </p:nvSpPr>
          <p:spPr bwMode="auto">
            <a:xfrm>
              <a:off x="914" y="3371"/>
              <a:ext cx="26"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he-IL">
                <a:solidFill>
                  <a:prstClr val="black"/>
                </a:solidFill>
              </a:endParaRPr>
            </a:p>
          </p:txBody>
        </p:sp>
        <p:sp>
          <p:nvSpPr>
            <p:cNvPr id="13380" name="Line 68"/>
            <p:cNvSpPr>
              <a:spLocks noChangeShapeType="1"/>
            </p:cNvSpPr>
            <p:nvPr/>
          </p:nvSpPr>
          <p:spPr bwMode="auto">
            <a:xfrm>
              <a:off x="914" y="3273"/>
              <a:ext cx="26"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he-IL">
                <a:solidFill>
                  <a:prstClr val="black"/>
                </a:solidFill>
              </a:endParaRPr>
            </a:p>
          </p:txBody>
        </p:sp>
        <p:sp>
          <p:nvSpPr>
            <p:cNvPr id="13381" name="Line 69"/>
            <p:cNvSpPr>
              <a:spLocks noChangeShapeType="1"/>
            </p:cNvSpPr>
            <p:nvPr/>
          </p:nvSpPr>
          <p:spPr bwMode="auto">
            <a:xfrm>
              <a:off x="914" y="3175"/>
              <a:ext cx="26"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he-IL">
                <a:solidFill>
                  <a:prstClr val="black"/>
                </a:solidFill>
              </a:endParaRPr>
            </a:p>
          </p:txBody>
        </p:sp>
        <p:sp>
          <p:nvSpPr>
            <p:cNvPr id="13382" name="Line 70"/>
            <p:cNvSpPr>
              <a:spLocks noChangeShapeType="1"/>
            </p:cNvSpPr>
            <p:nvPr/>
          </p:nvSpPr>
          <p:spPr bwMode="auto">
            <a:xfrm>
              <a:off x="914" y="3077"/>
              <a:ext cx="26"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he-IL">
                <a:solidFill>
                  <a:prstClr val="black"/>
                </a:solidFill>
              </a:endParaRPr>
            </a:p>
          </p:txBody>
        </p:sp>
        <p:sp>
          <p:nvSpPr>
            <p:cNvPr id="13383" name="Line 71"/>
            <p:cNvSpPr>
              <a:spLocks noChangeShapeType="1"/>
            </p:cNvSpPr>
            <p:nvPr/>
          </p:nvSpPr>
          <p:spPr bwMode="auto">
            <a:xfrm>
              <a:off x="914" y="2881"/>
              <a:ext cx="26"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he-IL">
                <a:solidFill>
                  <a:prstClr val="black"/>
                </a:solidFill>
              </a:endParaRPr>
            </a:p>
          </p:txBody>
        </p:sp>
        <p:sp>
          <p:nvSpPr>
            <p:cNvPr id="13384" name="Line 72"/>
            <p:cNvSpPr>
              <a:spLocks noChangeShapeType="1"/>
            </p:cNvSpPr>
            <p:nvPr/>
          </p:nvSpPr>
          <p:spPr bwMode="auto">
            <a:xfrm>
              <a:off x="914" y="2781"/>
              <a:ext cx="26"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he-IL">
                <a:solidFill>
                  <a:prstClr val="black"/>
                </a:solidFill>
              </a:endParaRPr>
            </a:p>
          </p:txBody>
        </p:sp>
        <p:sp>
          <p:nvSpPr>
            <p:cNvPr id="13385" name="Line 73"/>
            <p:cNvSpPr>
              <a:spLocks noChangeShapeType="1"/>
            </p:cNvSpPr>
            <p:nvPr/>
          </p:nvSpPr>
          <p:spPr bwMode="auto">
            <a:xfrm>
              <a:off x="914" y="2683"/>
              <a:ext cx="26"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he-IL">
                <a:solidFill>
                  <a:prstClr val="black"/>
                </a:solidFill>
              </a:endParaRPr>
            </a:p>
          </p:txBody>
        </p:sp>
        <p:sp>
          <p:nvSpPr>
            <p:cNvPr id="13386" name="Line 74"/>
            <p:cNvSpPr>
              <a:spLocks noChangeShapeType="1"/>
            </p:cNvSpPr>
            <p:nvPr/>
          </p:nvSpPr>
          <p:spPr bwMode="auto">
            <a:xfrm>
              <a:off x="914" y="2585"/>
              <a:ext cx="26"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he-IL">
                <a:solidFill>
                  <a:prstClr val="black"/>
                </a:solidFill>
              </a:endParaRPr>
            </a:p>
          </p:txBody>
        </p:sp>
        <p:sp>
          <p:nvSpPr>
            <p:cNvPr id="13387" name="Line 75"/>
            <p:cNvSpPr>
              <a:spLocks noChangeShapeType="1"/>
            </p:cNvSpPr>
            <p:nvPr/>
          </p:nvSpPr>
          <p:spPr bwMode="auto">
            <a:xfrm>
              <a:off x="914" y="2390"/>
              <a:ext cx="26"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he-IL">
                <a:solidFill>
                  <a:prstClr val="black"/>
                </a:solidFill>
              </a:endParaRPr>
            </a:p>
          </p:txBody>
        </p:sp>
        <p:sp>
          <p:nvSpPr>
            <p:cNvPr id="13388" name="Line 76"/>
            <p:cNvSpPr>
              <a:spLocks noChangeShapeType="1"/>
            </p:cNvSpPr>
            <p:nvPr/>
          </p:nvSpPr>
          <p:spPr bwMode="auto">
            <a:xfrm>
              <a:off x="914" y="2292"/>
              <a:ext cx="26"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he-IL">
                <a:solidFill>
                  <a:prstClr val="black"/>
                </a:solidFill>
              </a:endParaRPr>
            </a:p>
          </p:txBody>
        </p:sp>
        <p:sp>
          <p:nvSpPr>
            <p:cNvPr id="13389" name="Line 77"/>
            <p:cNvSpPr>
              <a:spLocks noChangeShapeType="1"/>
            </p:cNvSpPr>
            <p:nvPr/>
          </p:nvSpPr>
          <p:spPr bwMode="auto">
            <a:xfrm>
              <a:off x="914" y="2191"/>
              <a:ext cx="26"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he-IL">
                <a:solidFill>
                  <a:prstClr val="black"/>
                </a:solidFill>
              </a:endParaRPr>
            </a:p>
          </p:txBody>
        </p:sp>
        <p:sp>
          <p:nvSpPr>
            <p:cNvPr id="13390" name="Line 78"/>
            <p:cNvSpPr>
              <a:spLocks noChangeShapeType="1"/>
            </p:cNvSpPr>
            <p:nvPr/>
          </p:nvSpPr>
          <p:spPr bwMode="auto">
            <a:xfrm>
              <a:off x="914" y="2094"/>
              <a:ext cx="26"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he-IL">
                <a:solidFill>
                  <a:prstClr val="black"/>
                </a:solidFill>
              </a:endParaRPr>
            </a:p>
          </p:txBody>
        </p:sp>
        <p:sp>
          <p:nvSpPr>
            <p:cNvPr id="13391" name="Line 79"/>
            <p:cNvSpPr>
              <a:spLocks noChangeShapeType="1"/>
            </p:cNvSpPr>
            <p:nvPr/>
          </p:nvSpPr>
          <p:spPr bwMode="auto">
            <a:xfrm>
              <a:off x="914" y="1898"/>
              <a:ext cx="26"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he-IL">
                <a:solidFill>
                  <a:prstClr val="black"/>
                </a:solidFill>
              </a:endParaRPr>
            </a:p>
          </p:txBody>
        </p:sp>
        <p:sp>
          <p:nvSpPr>
            <p:cNvPr id="13392" name="Line 80"/>
            <p:cNvSpPr>
              <a:spLocks noChangeShapeType="1"/>
            </p:cNvSpPr>
            <p:nvPr/>
          </p:nvSpPr>
          <p:spPr bwMode="auto">
            <a:xfrm>
              <a:off x="914" y="1800"/>
              <a:ext cx="26"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he-IL">
                <a:solidFill>
                  <a:prstClr val="black"/>
                </a:solidFill>
              </a:endParaRPr>
            </a:p>
          </p:txBody>
        </p:sp>
        <p:sp>
          <p:nvSpPr>
            <p:cNvPr id="13393" name="Line 81"/>
            <p:cNvSpPr>
              <a:spLocks noChangeShapeType="1"/>
            </p:cNvSpPr>
            <p:nvPr/>
          </p:nvSpPr>
          <p:spPr bwMode="auto">
            <a:xfrm>
              <a:off x="914" y="1702"/>
              <a:ext cx="26"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he-IL">
                <a:solidFill>
                  <a:prstClr val="black"/>
                </a:solidFill>
              </a:endParaRPr>
            </a:p>
          </p:txBody>
        </p:sp>
        <p:sp>
          <p:nvSpPr>
            <p:cNvPr id="13394" name="Line 82"/>
            <p:cNvSpPr>
              <a:spLocks noChangeShapeType="1"/>
            </p:cNvSpPr>
            <p:nvPr/>
          </p:nvSpPr>
          <p:spPr bwMode="auto">
            <a:xfrm>
              <a:off x="914" y="1604"/>
              <a:ext cx="26"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he-IL">
                <a:solidFill>
                  <a:prstClr val="black"/>
                </a:solidFill>
              </a:endParaRPr>
            </a:p>
          </p:txBody>
        </p:sp>
        <p:sp>
          <p:nvSpPr>
            <p:cNvPr id="13395" name="Line 83"/>
            <p:cNvSpPr>
              <a:spLocks noChangeShapeType="1"/>
            </p:cNvSpPr>
            <p:nvPr/>
          </p:nvSpPr>
          <p:spPr bwMode="auto">
            <a:xfrm>
              <a:off x="914" y="1406"/>
              <a:ext cx="26"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he-IL">
                <a:solidFill>
                  <a:prstClr val="black"/>
                </a:solidFill>
              </a:endParaRPr>
            </a:p>
          </p:txBody>
        </p:sp>
        <p:sp>
          <p:nvSpPr>
            <p:cNvPr id="13396" name="Line 84"/>
            <p:cNvSpPr>
              <a:spLocks noChangeShapeType="1"/>
            </p:cNvSpPr>
            <p:nvPr/>
          </p:nvSpPr>
          <p:spPr bwMode="auto">
            <a:xfrm>
              <a:off x="914" y="1308"/>
              <a:ext cx="26"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he-IL">
                <a:solidFill>
                  <a:prstClr val="black"/>
                </a:solidFill>
              </a:endParaRPr>
            </a:p>
          </p:txBody>
        </p:sp>
        <p:sp>
          <p:nvSpPr>
            <p:cNvPr id="13397" name="Line 85"/>
            <p:cNvSpPr>
              <a:spLocks noChangeShapeType="1"/>
            </p:cNvSpPr>
            <p:nvPr/>
          </p:nvSpPr>
          <p:spPr bwMode="auto">
            <a:xfrm>
              <a:off x="914" y="1210"/>
              <a:ext cx="26"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he-IL">
                <a:solidFill>
                  <a:prstClr val="black"/>
                </a:solidFill>
              </a:endParaRPr>
            </a:p>
          </p:txBody>
        </p:sp>
        <p:sp>
          <p:nvSpPr>
            <p:cNvPr id="13398" name="Line 86"/>
            <p:cNvSpPr>
              <a:spLocks noChangeShapeType="1"/>
            </p:cNvSpPr>
            <p:nvPr/>
          </p:nvSpPr>
          <p:spPr bwMode="auto">
            <a:xfrm>
              <a:off x="914" y="1113"/>
              <a:ext cx="26"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he-IL">
                <a:solidFill>
                  <a:prstClr val="black"/>
                </a:solidFill>
              </a:endParaRPr>
            </a:p>
          </p:txBody>
        </p:sp>
        <p:sp>
          <p:nvSpPr>
            <p:cNvPr id="13399" name="Rectangle 87"/>
            <p:cNvSpPr>
              <a:spLocks noChangeArrowheads="1"/>
            </p:cNvSpPr>
            <p:nvPr/>
          </p:nvSpPr>
          <p:spPr bwMode="auto">
            <a:xfrm>
              <a:off x="903" y="3466"/>
              <a:ext cx="43" cy="8"/>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400" name="Rectangle 88"/>
            <p:cNvSpPr>
              <a:spLocks noChangeArrowheads="1"/>
            </p:cNvSpPr>
            <p:nvPr/>
          </p:nvSpPr>
          <p:spPr bwMode="auto">
            <a:xfrm>
              <a:off x="903" y="2977"/>
              <a:ext cx="43" cy="5"/>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401" name="Rectangle 89"/>
            <p:cNvSpPr>
              <a:spLocks noChangeArrowheads="1"/>
            </p:cNvSpPr>
            <p:nvPr/>
          </p:nvSpPr>
          <p:spPr bwMode="auto">
            <a:xfrm>
              <a:off x="903" y="2488"/>
              <a:ext cx="43" cy="5"/>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402" name="Rectangle 90"/>
            <p:cNvSpPr>
              <a:spLocks noChangeArrowheads="1"/>
            </p:cNvSpPr>
            <p:nvPr/>
          </p:nvSpPr>
          <p:spPr bwMode="auto">
            <a:xfrm>
              <a:off x="903" y="1996"/>
              <a:ext cx="43" cy="8"/>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403" name="Rectangle 91"/>
            <p:cNvSpPr>
              <a:spLocks noChangeArrowheads="1"/>
            </p:cNvSpPr>
            <p:nvPr/>
          </p:nvSpPr>
          <p:spPr bwMode="auto">
            <a:xfrm>
              <a:off x="903" y="1507"/>
              <a:ext cx="43" cy="7"/>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404" name="Rectangle 92"/>
            <p:cNvSpPr>
              <a:spLocks noChangeArrowheads="1"/>
            </p:cNvSpPr>
            <p:nvPr/>
          </p:nvSpPr>
          <p:spPr bwMode="auto">
            <a:xfrm>
              <a:off x="903" y="1017"/>
              <a:ext cx="43" cy="8"/>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405" name="Rectangle 93"/>
            <p:cNvSpPr>
              <a:spLocks noChangeArrowheads="1"/>
            </p:cNvSpPr>
            <p:nvPr/>
          </p:nvSpPr>
          <p:spPr bwMode="auto">
            <a:xfrm>
              <a:off x="390" y="3365"/>
              <a:ext cx="357" cy="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2300" b="1">
                  <a:solidFill>
                    <a:srgbClr val="000000"/>
                  </a:solidFill>
                  <a:latin typeface="Arial" pitchFamily="34" charset="0"/>
                </a:rPr>
                <a:t>0.00</a:t>
              </a:r>
              <a:endParaRPr lang="ja-JP" altLang="en-US">
                <a:solidFill>
                  <a:prstClr val="black"/>
                </a:solidFill>
              </a:endParaRPr>
            </a:p>
          </p:txBody>
        </p:sp>
        <p:sp>
          <p:nvSpPr>
            <p:cNvPr id="13406" name="Rectangle 94"/>
            <p:cNvSpPr>
              <a:spLocks noChangeArrowheads="1"/>
            </p:cNvSpPr>
            <p:nvPr/>
          </p:nvSpPr>
          <p:spPr bwMode="auto">
            <a:xfrm>
              <a:off x="390" y="2874"/>
              <a:ext cx="357" cy="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2300" b="1">
                  <a:solidFill>
                    <a:srgbClr val="000000"/>
                  </a:solidFill>
                  <a:latin typeface="Arial" pitchFamily="34" charset="0"/>
                </a:rPr>
                <a:t>0.50</a:t>
              </a:r>
              <a:endParaRPr lang="ja-JP" altLang="en-US">
                <a:solidFill>
                  <a:prstClr val="black"/>
                </a:solidFill>
              </a:endParaRPr>
            </a:p>
          </p:txBody>
        </p:sp>
        <p:sp>
          <p:nvSpPr>
            <p:cNvPr id="13407" name="Rectangle 95"/>
            <p:cNvSpPr>
              <a:spLocks noChangeArrowheads="1"/>
            </p:cNvSpPr>
            <p:nvPr/>
          </p:nvSpPr>
          <p:spPr bwMode="auto">
            <a:xfrm>
              <a:off x="390" y="2382"/>
              <a:ext cx="357" cy="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2300" b="1">
                  <a:solidFill>
                    <a:srgbClr val="000000"/>
                  </a:solidFill>
                  <a:latin typeface="Arial" pitchFamily="34" charset="0"/>
                </a:rPr>
                <a:t>1.00</a:t>
              </a:r>
              <a:endParaRPr lang="ja-JP" altLang="en-US">
                <a:solidFill>
                  <a:prstClr val="black"/>
                </a:solidFill>
              </a:endParaRPr>
            </a:p>
          </p:txBody>
        </p:sp>
        <p:sp>
          <p:nvSpPr>
            <p:cNvPr id="13408" name="Rectangle 96"/>
            <p:cNvSpPr>
              <a:spLocks noChangeArrowheads="1"/>
            </p:cNvSpPr>
            <p:nvPr/>
          </p:nvSpPr>
          <p:spPr bwMode="auto">
            <a:xfrm>
              <a:off x="390" y="1893"/>
              <a:ext cx="357" cy="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2300" b="1">
                  <a:solidFill>
                    <a:srgbClr val="000000"/>
                  </a:solidFill>
                  <a:latin typeface="Arial" pitchFamily="34" charset="0"/>
                </a:rPr>
                <a:t>1.50</a:t>
              </a:r>
              <a:endParaRPr lang="ja-JP" altLang="en-US">
                <a:solidFill>
                  <a:prstClr val="black"/>
                </a:solidFill>
              </a:endParaRPr>
            </a:p>
          </p:txBody>
        </p:sp>
        <p:sp>
          <p:nvSpPr>
            <p:cNvPr id="13409" name="Rectangle 97"/>
            <p:cNvSpPr>
              <a:spLocks noChangeArrowheads="1"/>
            </p:cNvSpPr>
            <p:nvPr/>
          </p:nvSpPr>
          <p:spPr bwMode="auto">
            <a:xfrm>
              <a:off x="390" y="1401"/>
              <a:ext cx="357" cy="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2300" b="1">
                  <a:solidFill>
                    <a:srgbClr val="000000"/>
                  </a:solidFill>
                  <a:latin typeface="Arial" pitchFamily="34" charset="0"/>
                </a:rPr>
                <a:t>2.00</a:t>
              </a:r>
              <a:endParaRPr lang="ja-JP" altLang="en-US">
                <a:solidFill>
                  <a:prstClr val="black"/>
                </a:solidFill>
              </a:endParaRPr>
            </a:p>
          </p:txBody>
        </p:sp>
        <p:sp>
          <p:nvSpPr>
            <p:cNvPr id="13410" name="Rectangle 98"/>
            <p:cNvSpPr>
              <a:spLocks noChangeArrowheads="1"/>
            </p:cNvSpPr>
            <p:nvPr/>
          </p:nvSpPr>
          <p:spPr bwMode="auto">
            <a:xfrm>
              <a:off x="390" y="909"/>
              <a:ext cx="357" cy="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2300" b="1">
                  <a:solidFill>
                    <a:srgbClr val="000000"/>
                  </a:solidFill>
                  <a:latin typeface="Arial" pitchFamily="34" charset="0"/>
                </a:rPr>
                <a:t>2.50</a:t>
              </a:r>
              <a:endParaRPr lang="ja-JP" altLang="en-US">
                <a:solidFill>
                  <a:prstClr val="black"/>
                </a:solidFill>
              </a:endParaRPr>
            </a:p>
          </p:txBody>
        </p:sp>
        <p:sp>
          <p:nvSpPr>
            <p:cNvPr id="13411" name="Rectangle 99"/>
            <p:cNvSpPr>
              <a:spLocks noChangeArrowheads="1"/>
            </p:cNvSpPr>
            <p:nvPr/>
          </p:nvSpPr>
          <p:spPr bwMode="auto">
            <a:xfrm>
              <a:off x="938" y="3466"/>
              <a:ext cx="4079" cy="8"/>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412" name="AutoShape 100"/>
            <p:cNvSpPr>
              <a:spLocks noChangeArrowheads="1"/>
            </p:cNvSpPr>
            <p:nvPr/>
          </p:nvSpPr>
          <p:spPr bwMode="auto">
            <a:xfrm>
              <a:off x="1789" y="3508"/>
              <a:ext cx="2517" cy="328"/>
            </a:xfrm>
            <a:prstGeom prst="roundRect">
              <a:avLst>
                <a:gd name="adj" fmla="val 0"/>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he-IL">
                <a:solidFill>
                  <a:prstClr val="black"/>
                </a:solidFill>
              </a:endParaRPr>
            </a:p>
          </p:txBody>
        </p:sp>
        <p:sp>
          <p:nvSpPr>
            <p:cNvPr id="13413" name="Line 101"/>
            <p:cNvSpPr>
              <a:spLocks noChangeShapeType="1"/>
            </p:cNvSpPr>
            <p:nvPr/>
          </p:nvSpPr>
          <p:spPr bwMode="auto">
            <a:xfrm>
              <a:off x="2974" y="3468"/>
              <a:ext cx="1" cy="30"/>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he-IL">
                <a:solidFill>
                  <a:prstClr val="black"/>
                </a:solidFill>
              </a:endParaRPr>
            </a:p>
          </p:txBody>
        </p:sp>
        <p:sp>
          <p:nvSpPr>
            <p:cNvPr id="13414" name="Rectangle 102"/>
            <p:cNvSpPr>
              <a:spLocks noChangeArrowheads="1"/>
            </p:cNvSpPr>
            <p:nvPr/>
          </p:nvSpPr>
          <p:spPr bwMode="auto">
            <a:xfrm>
              <a:off x="1777" y="3561"/>
              <a:ext cx="449" cy="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800" b="1" dirty="0">
                  <a:solidFill>
                    <a:srgbClr val="000000"/>
                  </a:solidFill>
                  <a:latin typeface="Arial" pitchFamily="34" charset="0"/>
                </a:rPr>
                <a:t>Men</a:t>
              </a:r>
              <a:endParaRPr lang="en-US" altLang="ja-JP" sz="2800" b="1" dirty="0">
                <a:solidFill>
                  <a:prstClr val="black"/>
                </a:solidFill>
              </a:endParaRPr>
            </a:p>
          </p:txBody>
        </p:sp>
        <p:sp>
          <p:nvSpPr>
            <p:cNvPr id="13415" name="Rectangle 103"/>
            <p:cNvSpPr>
              <a:spLocks noChangeArrowheads="1"/>
            </p:cNvSpPr>
            <p:nvPr/>
          </p:nvSpPr>
          <p:spPr bwMode="auto">
            <a:xfrm>
              <a:off x="3560" y="3561"/>
              <a:ext cx="809" cy="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800" b="1" dirty="0">
                  <a:solidFill>
                    <a:srgbClr val="000000"/>
                  </a:solidFill>
                  <a:latin typeface="Arial" pitchFamily="34" charset="0"/>
                </a:rPr>
                <a:t>Women</a:t>
              </a:r>
              <a:endParaRPr lang="en-US" altLang="ja-JP" sz="2800" b="1" dirty="0">
                <a:solidFill>
                  <a:prstClr val="black"/>
                </a:solidFill>
              </a:endParaRPr>
            </a:p>
          </p:txBody>
        </p:sp>
        <p:sp>
          <p:nvSpPr>
            <p:cNvPr id="13416" name="Line 104"/>
            <p:cNvSpPr>
              <a:spLocks noChangeShapeType="1"/>
            </p:cNvSpPr>
            <p:nvPr/>
          </p:nvSpPr>
          <p:spPr bwMode="auto">
            <a:xfrm>
              <a:off x="940" y="2488"/>
              <a:ext cx="4069"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he-IL">
                <a:solidFill>
                  <a:prstClr val="black"/>
                </a:solidFill>
              </a:endParaRPr>
            </a:p>
          </p:txBody>
        </p:sp>
        <p:sp>
          <p:nvSpPr>
            <p:cNvPr id="13419" name="AutoShape 107"/>
            <p:cNvSpPr>
              <a:spLocks noChangeArrowheads="1"/>
            </p:cNvSpPr>
            <p:nvPr/>
          </p:nvSpPr>
          <p:spPr bwMode="auto">
            <a:xfrm>
              <a:off x="993" y="1276"/>
              <a:ext cx="3318" cy="561"/>
            </a:xfrm>
            <a:prstGeom prst="roundRect">
              <a:avLst>
                <a:gd name="adj" fmla="val 0"/>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he-IL">
                <a:solidFill>
                  <a:prstClr val="black"/>
                </a:solidFill>
              </a:endParaRPr>
            </a:p>
          </p:txBody>
        </p:sp>
        <p:sp>
          <p:nvSpPr>
            <p:cNvPr id="13420" name="AutoShape 108"/>
            <p:cNvSpPr>
              <a:spLocks noChangeArrowheads="1"/>
            </p:cNvSpPr>
            <p:nvPr/>
          </p:nvSpPr>
          <p:spPr bwMode="auto">
            <a:xfrm>
              <a:off x="1334" y="1348"/>
              <a:ext cx="77" cy="174"/>
            </a:xfrm>
            <a:prstGeom prst="roundRect">
              <a:avLst>
                <a:gd name="adj" fmla="val 0"/>
              </a:avLst>
            </a:prstGeom>
            <a:solidFill>
              <a:srgbClr val="99CC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he-IL">
                <a:solidFill>
                  <a:prstClr val="black"/>
                </a:solidFill>
              </a:endParaRPr>
            </a:p>
          </p:txBody>
        </p:sp>
        <p:sp>
          <p:nvSpPr>
            <p:cNvPr id="13421" name="Rectangle 109"/>
            <p:cNvSpPr>
              <a:spLocks noChangeArrowheads="1"/>
            </p:cNvSpPr>
            <p:nvPr/>
          </p:nvSpPr>
          <p:spPr bwMode="auto">
            <a:xfrm>
              <a:off x="1334" y="1348"/>
              <a:ext cx="8" cy="174"/>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422" name="Rectangle 110"/>
            <p:cNvSpPr>
              <a:spLocks noChangeArrowheads="1"/>
            </p:cNvSpPr>
            <p:nvPr/>
          </p:nvSpPr>
          <p:spPr bwMode="auto">
            <a:xfrm>
              <a:off x="1334" y="1514"/>
              <a:ext cx="77" cy="8"/>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423" name="Rectangle 111"/>
            <p:cNvSpPr>
              <a:spLocks noChangeArrowheads="1"/>
            </p:cNvSpPr>
            <p:nvPr/>
          </p:nvSpPr>
          <p:spPr bwMode="auto">
            <a:xfrm>
              <a:off x="1406" y="1348"/>
              <a:ext cx="5" cy="174"/>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424" name="Rectangle 112"/>
            <p:cNvSpPr>
              <a:spLocks noChangeArrowheads="1"/>
            </p:cNvSpPr>
            <p:nvPr/>
          </p:nvSpPr>
          <p:spPr bwMode="auto">
            <a:xfrm>
              <a:off x="1334" y="1348"/>
              <a:ext cx="77" cy="5"/>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425" name="Rectangle 113"/>
            <p:cNvSpPr>
              <a:spLocks noChangeArrowheads="1"/>
            </p:cNvSpPr>
            <p:nvPr/>
          </p:nvSpPr>
          <p:spPr bwMode="auto">
            <a:xfrm>
              <a:off x="1452" y="1353"/>
              <a:ext cx="1058"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000" b="1" dirty="0">
                  <a:solidFill>
                    <a:srgbClr val="000000"/>
                  </a:solidFill>
                  <a:latin typeface="Arial" pitchFamily="34" charset="0"/>
                </a:rPr>
                <a:t>Never smoker</a:t>
              </a:r>
              <a:endParaRPr lang="en-US" altLang="ja-JP" sz="3200" b="1" dirty="0">
                <a:solidFill>
                  <a:prstClr val="black"/>
                </a:solidFill>
              </a:endParaRPr>
            </a:p>
          </p:txBody>
        </p:sp>
        <p:sp>
          <p:nvSpPr>
            <p:cNvPr id="13426" name="AutoShape 114"/>
            <p:cNvSpPr>
              <a:spLocks noChangeArrowheads="1"/>
            </p:cNvSpPr>
            <p:nvPr/>
          </p:nvSpPr>
          <p:spPr bwMode="auto">
            <a:xfrm>
              <a:off x="2688" y="1348"/>
              <a:ext cx="77" cy="174"/>
            </a:xfrm>
            <a:prstGeom prst="roundRect">
              <a:avLst>
                <a:gd name="adj" fmla="val 0"/>
              </a:avLst>
            </a:prstGeom>
            <a:solidFill>
              <a:srgbClr val="CC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he-IL">
                <a:solidFill>
                  <a:prstClr val="black"/>
                </a:solidFill>
              </a:endParaRPr>
            </a:p>
          </p:txBody>
        </p:sp>
        <p:sp>
          <p:nvSpPr>
            <p:cNvPr id="13427" name="Rectangle 115"/>
            <p:cNvSpPr>
              <a:spLocks noChangeArrowheads="1"/>
            </p:cNvSpPr>
            <p:nvPr/>
          </p:nvSpPr>
          <p:spPr bwMode="auto">
            <a:xfrm>
              <a:off x="2688" y="1348"/>
              <a:ext cx="8" cy="174"/>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428" name="Rectangle 116"/>
            <p:cNvSpPr>
              <a:spLocks noChangeArrowheads="1"/>
            </p:cNvSpPr>
            <p:nvPr/>
          </p:nvSpPr>
          <p:spPr bwMode="auto">
            <a:xfrm>
              <a:off x="2688" y="1514"/>
              <a:ext cx="77" cy="8"/>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429" name="Rectangle 117"/>
            <p:cNvSpPr>
              <a:spLocks noChangeArrowheads="1"/>
            </p:cNvSpPr>
            <p:nvPr/>
          </p:nvSpPr>
          <p:spPr bwMode="auto">
            <a:xfrm>
              <a:off x="2757" y="1348"/>
              <a:ext cx="8" cy="174"/>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430" name="Rectangle 118"/>
            <p:cNvSpPr>
              <a:spLocks noChangeArrowheads="1"/>
            </p:cNvSpPr>
            <p:nvPr/>
          </p:nvSpPr>
          <p:spPr bwMode="auto">
            <a:xfrm>
              <a:off x="2688" y="1348"/>
              <a:ext cx="77" cy="5"/>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431" name="Rectangle 119"/>
            <p:cNvSpPr>
              <a:spLocks noChangeArrowheads="1"/>
            </p:cNvSpPr>
            <p:nvPr/>
          </p:nvSpPr>
          <p:spPr bwMode="auto">
            <a:xfrm>
              <a:off x="2805" y="1353"/>
              <a:ext cx="1213"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2000" b="1">
                  <a:solidFill>
                    <a:srgbClr val="000000"/>
                  </a:solidFill>
                  <a:latin typeface="Arial" pitchFamily="34" charset="0"/>
                </a:rPr>
                <a:t>&lt;1 </a:t>
              </a:r>
              <a:r>
                <a:rPr lang="en-US" altLang="ja-JP" sz="2000" b="1" dirty="0">
                  <a:solidFill>
                    <a:srgbClr val="000000"/>
                  </a:solidFill>
                  <a:latin typeface="Arial" pitchFamily="34" charset="0"/>
                </a:rPr>
                <a:t>Pack per day</a:t>
              </a:r>
              <a:endParaRPr lang="en-US" altLang="ja-JP" sz="3200" b="1" dirty="0">
                <a:solidFill>
                  <a:prstClr val="black"/>
                </a:solidFill>
              </a:endParaRPr>
            </a:p>
          </p:txBody>
        </p:sp>
        <p:sp>
          <p:nvSpPr>
            <p:cNvPr id="13432" name="AutoShape 120"/>
            <p:cNvSpPr>
              <a:spLocks noChangeArrowheads="1"/>
            </p:cNvSpPr>
            <p:nvPr/>
          </p:nvSpPr>
          <p:spPr bwMode="auto">
            <a:xfrm>
              <a:off x="1334" y="1591"/>
              <a:ext cx="77" cy="175"/>
            </a:xfrm>
            <a:prstGeom prst="roundRect">
              <a:avLst>
                <a:gd name="adj" fmla="val 0"/>
              </a:avLst>
            </a:prstGeom>
            <a:solidFill>
              <a:srgbClr val="CCFFC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he-IL">
                <a:solidFill>
                  <a:prstClr val="black"/>
                </a:solidFill>
              </a:endParaRPr>
            </a:p>
          </p:txBody>
        </p:sp>
        <p:sp>
          <p:nvSpPr>
            <p:cNvPr id="13433" name="Rectangle 121"/>
            <p:cNvSpPr>
              <a:spLocks noChangeArrowheads="1"/>
            </p:cNvSpPr>
            <p:nvPr/>
          </p:nvSpPr>
          <p:spPr bwMode="auto">
            <a:xfrm>
              <a:off x="1334" y="1591"/>
              <a:ext cx="8" cy="175"/>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434" name="Rectangle 122"/>
            <p:cNvSpPr>
              <a:spLocks noChangeArrowheads="1"/>
            </p:cNvSpPr>
            <p:nvPr/>
          </p:nvSpPr>
          <p:spPr bwMode="auto">
            <a:xfrm>
              <a:off x="1334" y="1760"/>
              <a:ext cx="77" cy="6"/>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435" name="Rectangle 123"/>
            <p:cNvSpPr>
              <a:spLocks noChangeArrowheads="1"/>
            </p:cNvSpPr>
            <p:nvPr/>
          </p:nvSpPr>
          <p:spPr bwMode="auto">
            <a:xfrm>
              <a:off x="1406" y="1591"/>
              <a:ext cx="5" cy="175"/>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436" name="Rectangle 124"/>
            <p:cNvSpPr>
              <a:spLocks noChangeArrowheads="1"/>
            </p:cNvSpPr>
            <p:nvPr/>
          </p:nvSpPr>
          <p:spPr bwMode="auto">
            <a:xfrm>
              <a:off x="1334" y="1591"/>
              <a:ext cx="77" cy="8"/>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437" name="Rectangle 125"/>
            <p:cNvSpPr>
              <a:spLocks noChangeArrowheads="1"/>
            </p:cNvSpPr>
            <p:nvPr/>
          </p:nvSpPr>
          <p:spPr bwMode="auto">
            <a:xfrm>
              <a:off x="1454" y="1599"/>
              <a:ext cx="1210"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ja-JP" altLang="en-US" b="1">
                  <a:solidFill>
                    <a:srgbClr val="000000"/>
                  </a:solidFill>
                  <a:latin typeface="Arial" pitchFamily="34" charset="0"/>
                </a:rPr>
                <a:t>1-1.9 </a:t>
              </a:r>
              <a:r>
                <a:rPr lang="en-US" altLang="ja-JP" sz="1700" b="1" dirty="0">
                  <a:solidFill>
                    <a:srgbClr val="000000"/>
                  </a:solidFill>
                  <a:latin typeface="Arial" pitchFamily="34" charset="0"/>
                </a:rPr>
                <a:t>Pack per day</a:t>
              </a:r>
              <a:endParaRPr lang="en-US" altLang="ja-JP" dirty="0">
                <a:solidFill>
                  <a:prstClr val="black"/>
                </a:solidFill>
              </a:endParaRPr>
            </a:p>
          </p:txBody>
        </p:sp>
        <p:sp>
          <p:nvSpPr>
            <p:cNvPr id="13438" name="AutoShape 126"/>
            <p:cNvSpPr>
              <a:spLocks noChangeArrowheads="1"/>
            </p:cNvSpPr>
            <p:nvPr/>
          </p:nvSpPr>
          <p:spPr bwMode="auto">
            <a:xfrm>
              <a:off x="2688" y="1591"/>
              <a:ext cx="77" cy="175"/>
            </a:xfrm>
            <a:prstGeom prst="roundRect">
              <a:avLst>
                <a:gd name="adj" fmla="val 0"/>
              </a:avLst>
            </a:prstGeom>
            <a:solidFill>
              <a:srgbClr val="FFFF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he-IL">
                <a:solidFill>
                  <a:prstClr val="black"/>
                </a:solidFill>
              </a:endParaRPr>
            </a:p>
          </p:txBody>
        </p:sp>
        <p:sp>
          <p:nvSpPr>
            <p:cNvPr id="13439" name="Rectangle 127"/>
            <p:cNvSpPr>
              <a:spLocks noChangeArrowheads="1"/>
            </p:cNvSpPr>
            <p:nvPr/>
          </p:nvSpPr>
          <p:spPr bwMode="auto">
            <a:xfrm>
              <a:off x="2688" y="1591"/>
              <a:ext cx="8" cy="175"/>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440" name="Rectangle 128"/>
            <p:cNvSpPr>
              <a:spLocks noChangeArrowheads="1"/>
            </p:cNvSpPr>
            <p:nvPr/>
          </p:nvSpPr>
          <p:spPr bwMode="auto">
            <a:xfrm>
              <a:off x="2688" y="1760"/>
              <a:ext cx="77" cy="6"/>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441" name="Rectangle 129"/>
            <p:cNvSpPr>
              <a:spLocks noChangeArrowheads="1"/>
            </p:cNvSpPr>
            <p:nvPr/>
          </p:nvSpPr>
          <p:spPr bwMode="auto">
            <a:xfrm>
              <a:off x="2757" y="1591"/>
              <a:ext cx="8" cy="175"/>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442" name="Rectangle 130"/>
            <p:cNvSpPr>
              <a:spLocks noChangeArrowheads="1"/>
            </p:cNvSpPr>
            <p:nvPr/>
          </p:nvSpPr>
          <p:spPr bwMode="auto">
            <a:xfrm>
              <a:off x="2688" y="1591"/>
              <a:ext cx="77" cy="8"/>
            </a:xfrm>
            <a:prstGeom prst="rect">
              <a:avLst/>
            </a:prstGeom>
            <a:solidFill>
              <a:srgbClr val="000000"/>
            </a:solidFill>
            <a:ln w="4763">
              <a:solidFill>
                <a:srgbClr val="000000"/>
              </a:solidFill>
              <a:miter lim="800000"/>
              <a:headEnd/>
              <a:tailEnd/>
            </a:ln>
          </p:spPr>
          <p:txBody>
            <a:bodyPr/>
            <a:lstStyle/>
            <a:p>
              <a:endParaRPr lang="he-IL">
                <a:solidFill>
                  <a:prstClr val="black"/>
                </a:solidFill>
              </a:endParaRPr>
            </a:p>
          </p:txBody>
        </p:sp>
        <p:sp>
          <p:nvSpPr>
            <p:cNvPr id="13443" name="Rectangle 131"/>
            <p:cNvSpPr>
              <a:spLocks noChangeArrowheads="1"/>
            </p:cNvSpPr>
            <p:nvPr/>
          </p:nvSpPr>
          <p:spPr bwMode="auto">
            <a:xfrm>
              <a:off x="2805" y="1599"/>
              <a:ext cx="1302"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000" b="1" u="sng" dirty="0">
                  <a:solidFill>
                    <a:srgbClr val="000000"/>
                  </a:solidFill>
                  <a:latin typeface="Arial" pitchFamily="34" charset="0"/>
                </a:rPr>
                <a:t>&gt;</a:t>
              </a:r>
              <a:r>
                <a:rPr lang="ja-JP" altLang="en-US" sz="2000" b="1">
                  <a:solidFill>
                    <a:srgbClr val="000000"/>
                  </a:solidFill>
                  <a:latin typeface="Arial" pitchFamily="34" charset="0"/>
                </a:rPr>
                <a:t>2 </a:t>
              </a:r>
              <a:r>
                <a:rPr lang="en-US" altLang="ja-JP" sz="2000" b="1" dirty="0">
                  <a:solidFill>
                    <a:srgbClr val="000000"/>
                  </a:solidFill>
                  <a:latin typeface="Arial" pitchFamily="34" charset="0"/>
                </a:rPr>
                <a:t>Packs per day</a:t>
              </a:r>
            </a:p>
          </p:txBody>
        </p:sp>
      </p:grpSp>
      <p:sp>
        <p:nvSpPr>
          <p:cNvPr id="13444" name="AutoShape 132"/>
          <p:cNvSpPr>
            <a:spLocks noChangeArrowheads="1"/>
          </p:cNvSpPr>
          <p:nvPr/>
        </p:nvSpPr>
        <p:spPr bwMode="auto">
          <a:xfrm>
            <a:off x="304800" y="1371600"/>
            <a:ext cx="7937500" cy="5297488"/>
          </a:xfrm>
          <a:prstGeom prst="roundRect">
            <a:avLst>
              <a:gd name="adj" fmla="val 0"/>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he-IL">
              <a:solidFill>
                <a:prstClr val="black"/>
              </a:solidFill>
            </a:endParaRPr>
          </a:p>
        </p:txBody>
      </p:sp>
    </p:spTree>
    <p:extLst>
      <p:ext uri="{BB962C8B-B14F-4D97-AF65-F5344CB8AC3E}">
        <p14:creationId xmlns="" xmlns:p14="http://schemas.microsoft.com/office/powerpoint/2010/main" val="304409341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371" y="-16071"/>
            <a:ext cx="4000500" cy="6381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04048" y="166687"/>
            <a:ext cx="4000500" cy="6524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5364088" y="3174593"/>
            <a:ext cx="3779912" cy="234263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 xmlns:p14="http://schemas.microsoft.com/office/powerpoint/2010/main" val="424156185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19672" y="1"/>
            <a:ext cx="6048672" cy="6741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568588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00225" y="957263"/>
            <a:ext cx="5543550" cy="4943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16633"/>
            <a:ext cx="8686800" cy="1368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047582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3569" y="548680"/>
            <a:ext cx="7992888" cy="54726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7680567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59633" y="188641"/>
            <a:ext cx="6696744" cy="6480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2857775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73100" y="0"/>
            <a:ext cx="7797800" cy="56261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53457018"/>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מה בתפריט הנסיכה?</a:t>
            </a:r>
            <a:endParaRPr lang="he-IL" dirty="0"/>
          </a:p>
        </p:txBody>
      </p:sp>
      <p:sp>
        <p:nvSpPr>
          <p:cNvPr id="3" name="Content Placeholder 2"/>
          <p:cNvSpPr>
            <a:spLocks noGrp="1"/>
          </p:cNvSpPr>
          <p:nvPr>
            <p:ph idx="1"/>
          </p:nvPr>
        </p:nvSpPr>
        <p:spPr>
          <a:xfrm>
            <a:off x="457200" y="1600200"/>
            <a:ext cx="8229600" cy="4349079"/>
          </a:xfrm>
        </p:spPr>
        <p:txBody>
          <a:bodyPr>
            <a:normAutofit fontScale="62500" lnSpcReduction="20000"/>
          </a:bodyPr>
          <a:lstStyle/>
          <a:p>
            <a:pPr lvl="0"/>
            <a:r>
              <a:rPr lang="he-IL" dirty="0">
                <a:solidFill>
                  <a:prstClr val="black"/>
                </a:solidFill>
              </a:rPr>
              <a:t>הקשר בין עישון וסוכרת –</a:t>
            </a:r>
            <a:r>
              <a:rPr lang="he-IL" sz="3700" b="1" dirty="0">
                <a:solidFill>
                  <a:prstClr val="black"/>
                </a:solidFill>
              </a:rPr>
              <a:t>יש יותר סוכרת בקרב מעשנים</a:t>
            </a:r>
          </a:p>
          <a:p>
            <a:endParaRPr lang="he-IL" dirty="0" smtClean="0"/>
          </a:p>
          <a:p>
            <a:r>
              <a:rPr lang="he-IL" dirty="0" smtClean="0"/>
              <a:t>השפעת העישון על גליקמיה ואיזון סוכרת- </a:t>
            </a:r>
            <a:r>
              <a:rPr lang="he-IL" sz="3600" b="1" dirty="0" smtClean="0">
                <a:effectLst>
                  <a:outerShdw blurRad="38100" dist="38100" dir="2700000" algn="tl">
                    <a:srgbClr val="000000">
                      <a:alpha val="43137"/>
                    </a:srgbClr>
                  </a:outerShdw>
                </a:effectLst>
              </a:rPr>
              <a:t>עישון משפיע על רמת הסוכר(</a:t>
            </a:r>
            <a:r>
              <a:rPr lang="en-US" sz="3600" b="1" dirty="0" smtClean="0">
                <a:effectLst>
                  <a:outerShdw blurRad="38100" dist="38100" dir="2700000" algn="tl">
                    <a:srgbClr val="000000">
                      <a:alpha val="43137"/>
                    </a:srgbClr>
                  </a:outerShdw>
                </a:effectLst>
              </a:rPr>
              <a:t>HbA1c</a:t>
            </a:r>
            <a:r>
              <a:rPr lang="he-IL" sz="3600" b="1" dirty="0" smtClean="0">
                <a:effectLst>
                  <a:outerShdw blurRad="38100" dist="38100" dir="2700000" algn="tl">
                    <a:srgbClr val="000000">
                      <a:alpha val="43137"/>
                    </a:srgbClr>
                  </a:outerShdw>
                </a:effectLst>
              </a:rPr>
              <a:t>) בבריאים ,טרום סוכרתייםוסוכרתיים</a:t>
            </a:r>
          </a:p>
          <a:p>
            <a:endParaRPr lang="he-IL" dirty="0" smtClean="0"/>
          </a:p>
          <a:p>
            <a:r>
              <a:rPr lang="he-IL" dirty="0" smtClean="0"/>
              <a:t>השפעת עישון על סיבוכי סוכרת</a:t>
            </a:r>
            <a:r>
              <a:rPr lang="he-IL" dirty="0" smtClean="0">
                <a:solidFill>
                  <a:schemeClr val="bg1">
                    <a:lumMod val="75000"/>
                  </a:schemeClr>
                </a:solidFill>
              </a:rPr>
              <a:t>-</a:t>
            </a:r>
            <a:r>
              <a:rPr lang="he-IL" sz="3600" b="1" dirty="0">
                <a:solidFill>
                  <a:prstClr val="black"/>
                </a:solidFill>
                <a:effectLst>
                  <a:outerShdw blurRad="38100" dist="38100" dir="2700000" algn="tl">
                    <a:srgbClr val="000000">
                      <a:alpha val="43137"/>
                    </a:srgbClr>
                  </a:outerShdw>
                </a:effectLst>
              </a:rPr>
              <a:t> עישון משפיע </a:t>
            </a:r>
            <a:r>
              <a:rPr lang="he-IL" sz="3600" b="1" dirty="0" smtClean="0">
                <a:solidFill>
                  <a:prstClr val="black"/>
                </a:solidFill>
                <a:effectLst>
                  <a:outerShdw blurRad="38100" dist="38100" dir="2700000" algn="tl">
                    <a:srgbClr val="000000">
                      <a:alpha val="43137"/>
                    </a:srgbClr>
                  </a:outerShdw>
                </a:effectLst>
              </a:rPr>
              <a:t>על התהוות והתקדמות סיבוכ סוכרת ותמותה</a:t>
            </a:r>
            <a:endParaRPr lang="he-IL" dirty="0" smtClean="0">
              <a:solidFill>
                <a:schemeClr val="bg1">
                  <a:lumMod val="75000"/>
                </a:schemeClr>
              </a:solidFill>
            </a:endParaRPr>
          </a:p>
          <a:p>
            <a:endParaRPr lang="he-IL" dirty="0" smtClean="0">
              <a:solidFill>
                <a:schemeClr val="bg1">
                  <a:lumMod val="75000"/>
                </a:schemeClr>
              </a:solidFill>
            </a:endParaRPr>
          </a:p>
          <a:p>
            <a:r>
              <a:rPr lang="he-IL" dirty="0" smtClean="0"/>
              <a:t>האם הפסקת עישון משנה את הסיכון לפתח סוכרת?</a:t>
            </a:r>
            <a:r>
              <a:rPr lang="he-IL" dirty="0" smtClean="0">
                <a:solidFill>
                  <a:schemeClr val="bg1">
                    <a:lumMod val="75000"/>
                  </a:schemeClr>
                </a:solidFill>
              </a:rPr>
              <a:t> </a:t>
            </a:r>
            <a:r>
              <a:rPr lang="he-IL" sz="3400" b="1" dirty="0" smtClean="0">
                <a:effectLst>
                  <a:outerShdw blurRad="38100" dist="38100" dir="2700000" algn="tl">
                    <a:srgbClr val="000000">
                      <a:alpha val="43137"/>
                    </a:srgbClr>
                  </a:outerShdw>
                </a:effectLst>
              </a:rPr>
              <a:t>כן-אבל לוקח שנים </a:t>
            </a:r>
            <a:r>
              <a:rPr lang="he-IL" dirty="0" smtClean="0">
                <a:solidFill>
                  <a:schemeClr val="bg1">
                    <a:lumMod val="75000"/>
                  </a:schemeClr>
                </a:solidFill>
              </a:rPr>
              <a:t> </a:t>
            </a:r>
          </a:p>
          <a:p>
            <a:pPr lvl="0"/>
            <a:r>
              <a:rPr lang="he-IL" dirty="0" smtClean="0"/>
              <a:t>איזון? </a:t>
            </a:r>
            <a:r>
              <a:rPr lang="he-IL" sz="3400" b="1" dirty="0" smtClean="0">
                <a:solidFill>
                  <a:prstClr val="black"/>
                </a:solidFill>
                <a:effectLst>
                  <a:outerShdw blurRad="38100" dist="38100" dir="2700000" algn="tl">
                    <a:srgbClr val="000000">
                      <a:alpha val="43137"/>
                    </a:srgbClr>
                  </a:outerShdw>
                </a:effectLst>
              </a:rPr>
              <a:t>לא</a:t>
            </a:r>
            <a:endParaRPr lang="he-IL" sz="3100" dirty="0">
              <a:solidFill>
                <a:prstClr val="white">
                  <a:lumMod val="75000"/>
                </a:prstClr>
              </a:solidFill>
            </a:endParaRPr>
          </a:p>
          <a:p>
            <a:r>
              <a:rPr lang="he-IL" dirty="0" smtClean="0"/>
              <a:t> סיכון לסיבוכים והתקדמותם?  מיקרו-</a:t>
            </a:r>
            <a:r>
              <a:rPr lang="he-IL" b="1" dirty="0" smtClean="0">
                <a:effectLst>
                  <a:outerShdw blurRad="38100" dist="38100" dir="2700000" algn="tl">
                    <a:srgbClr val="000000">
                      <a:alpha val="43137"/>
                    </a:srgbClr>
                  </a:outerShdw>
                </a:effectLst>
              </a:rPr>
              <a:t>כן</a:t>
            </a:r>
            <a:r>
              <a:rPr lang="he-IL" dirty="0" smtClean="0">
                <a:solidFill>
                  <a:schemeClr val="bg1">
                    <a:lumMod val="75000"/>
                  </a:schemeClr>
                </a:solidFill>
              </a:rPr>
              <a:t> </a:t>
            </a:r>
            <a:endParaRPr lang="he-IL" dirty="0">
              <a:solidFill>
                <a:schemeClr val="bg1">
                  <a:lumMod val="75000"/>
                </a:schemeClr>
              </a:solidFill>
            </a:endParaRPr>
          </a:p>
          <a:p>
            <a:r>
              <a:rPr lang="he-IL" dirty="0" smtClean="0">
                <a:solidFill>
                  <a:schemeClr val="bg1">
                    <a:lumMod val="75000"/>
                  </a:schemeClr>
                </a:solidFill>
              </a:rPr>
              <a:t>                                           </a:t>
            </a:r>
            <a:r>
              <a:rPr lang="he-IL" dirty="0" smtClean="0"/>
              <a:t>מאקרו-</a:t>
            </a:r>
            <a:r>
              <a:rPr lang="he-IL" b="1" dirty="0" smtClean="0">
                <a:solidFill>
                  <a:prstClr val="black"/>
                </a:solidFill>
                <a:effectLst>
                  <a:outerShdw blurRad="38100" dist="38100" dir="2700000" algn="tl">
                    <a:srgbClr val="000000">
                      <a:alpha val="43137"/>
                    </a:srgbClr>
                  </a:outerShdw>
                </a:effectLst>
              </a:rPr>
              <a:t>כן/לא</a:t>
            </a:r>
            <a:r>
              <a:rPr lang="he-IL" dirty="0" smtClean="0"/>
              <a:t> </a:t>
            </a:r>
          </a:p>
          <a:p>
            <a:r>
              <a:rPr lang="he-IL" dirty="0" smtClean="0">
                <a:solidFill>
                  <a:schemeClr val="bg1">
                    <a:lumMod val="75000"/>
                  </a:schemeClr>
                </a:solidFill>
              </a:rPr>
              <a:t>הפסקת עישון בסוכרתיים- תכנית טיפולית כוללנית</a:t>
            </a:r>
          </a:p>
          <a:p>
            <a:endParaRPr lang="he-IL" dirty="0">
              <a:solidFill>
                <a:schemeClr val="bg1">
                  <a:lumMod val="75000"/>
                </a:schemeClr>
              </a:solidFill>
            </a:endParaRPr>
          </a:p>
        </p:txBody>
      </p:sp>
    </p:spTree>
    <p:extLst>
      <p:ext uri="{BB962C8B-B14F-4D97-AF65-F5344CB8AC3E}">
        <p14:creationId xmlns="" xmlns:p14="http://schemas.microsoft.com/office/powerpoint/2010/main" val="65582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anim calcmode="lin" valueType="num">
                                      <p:cBhvr>
                                        <p:cTn id="2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1000"/>
                                        <p:tgtEl>
                                          <p:spTgt spid="3">
                                            <p:txEl>
                                              <p:pRg st="7" end="7"/>
                                            </p:txEl>
                                          </p:spTgt>
                                        </p:tgtEl>
                                      </p:cBhvr>
                                    </p:animEffect>
                                    <p:anim calcmode="lin" valueType="num">
                                      <p:cBhvr>
                                        <p:cTn id="2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1000"/>
                                        <p:tgtEl>
                                          <p:spTgt spid="3">
                                            <p:txEl>
                                              <p:pRg st="8" end="8"/>
                                            </p:txEl>
                                          </p:spTgt>
                                        </p:tgtEl>
                                      </p:cBhvr>
                                    </p:animEffect>
                                    <p:anim calcmode="lin" valueType="num">
                                      <p:cBhvr>
                                        <p:cTn id="3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1000"/>
                                        <p:tgtEl>
                                          <p:spTgt spid="3">
                                            <p:txEl>
                                              <p:pRg st="9" end="9"/>
                                            </p:txEl>
                                          </p:spTgt>
                                        </p:tgtEl>
                                      </p:cBhvr>
                                    </p:animEffect>
                                    <p:anim calcmode="lin" valueType="num">
                                      <p:cBhvr>
                                        <p:cTn id="3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מה בתפריט הנסיכה?</a:t>
            </a:r>
            <a:endParaRPr lang="he-IL" dirty="0"/>
          </a:p>
        </p:txBody>
      </p:sp>
      <p:sp>
        <p:nvSpPr>
          <p:cNvPr id="3" name="Content Placeholder 2"/>
          <p:cNvSpPr>
            <a:spLocks noGrp="1"/>
          </p:cNvSpPr>
          <p:nvPr>
            <p:ph idx="1"/>
          </p:nvPr>
        </p:nvSpPr>
        <p:spPr>
          <a:xfrm>
            <a:off x="457200" y="1600200"/>
            <a:ext cx="8229600" cy="4349079"/>
          </a:xfrm>
        </p:spPr>
        <p:txBody>
          <a:bodyPr>
            <a:normAutofit fontScale="62500" lnSpcReduction="20000"/>
          </a:bodyPr>
          <a:lstStyle/>
          <a:p>
            <a:pPr lvl="0"/>
            <a:r>
              <a:rPr lang="he-IL" dirty="0">
                <a:solidFill>
                  <a:prstClr val="black"/>
                </a:solidFill>
              </a:rPr>
              <a:t>הקשר בין עישון </a:t>
            </a:r>
            <a:r>
              <a:rPr lang="he-IL" dirty="0" smtClean="0">
                <a:solidFill>
                  <a:prstClr val="black"/>
                </a:solidFill>
              </a:rPr>
              <a:t>והופעת סוכרת </a:t>
            </a:r>
            <a:r>
              <a:rPr lang="he-IL" dirty="0">
                <a:solidFill>
                  <a:prstClr val="black"/>
                </a:solidFill>
              </a:rPr>
              <a:t>–</a:t>
            </a:r>
            <a:r>
              <a:rPr lang="he-IL" sz="3700" b="1" dirty="0" smtClean="0">
                <a:solidFill>
                  <a:prstClr val="black"/>
                </a:solidFill>
              </a:rPr>
              <a:t>יש!</a:t>
            </a:r>
            <a:endParaRPr lang="he-IL" sz="3700" b="1" dirty="0">
              <a:solidFill>
                <a:prstClr val="black"/>
              </a:solidFill>
            </a:endParaRPr>
          </a:p>
          <a:p>
            <a:endParaRPr lang="he-IL" dirty="0" smtClean="0"/>
          </a:p>
          <a:p>
            <a:r>
              <a:rPr lang="he-IL" dirty="0" smtClean="0"/>
              <a:t>השפעת העישון על גליקמיה ואיזון סוכרת-</a:t>
            </a:r>
            <a:r>
              <a:rPr lang="he-IL" sz="3700" b="1" dirty="0">
                <a:solidFill>
                  <a:prstClr val="black"/>
                </a:solidFill>
              </a:rPr>
              <a:t> יש!</a:t>
            </a:r>
            <a:endParaRPr lang="he-IL" sz="3600" b="1" dirty="0" smtClean="0">
              <a:effectLst>
                <a:outerShdw blurRad="38100" dist="38100" dir="2700000" algn="tl">
                  <a:srgbClr val="000000">
                    <a:alpha val="43137"/>
                  </a:srgbClr>
                </a:outerShdw>
              </a:effectLst>
            </a:endParaRPr>
          </a:p>
          <a:p>
            <a:pPr marL="0" indent="0">
              <a:buNone/>
            </a:pPr>
            <a:endParaRPr lang="he-IL" dirty="0" smtClean="0"/>
          </a:p>
          <a:p>
            <a:r>
              <a:rPr lang="he-IL" dirty="0" smtClean="0"/>
              <a:t>השפעת עישון על סיבוכי סוכרת</a:t>
            </a:r>
            <a:r>
              <a:rPr lang="he-IL" dirty="0" smtClean="0">
                <a:solidFill>
                  <a:schemeClr val="bg1">
                    <a:lumMod val="75000"/>
                  </a:schemeClr>
                </a:solidFill>
              </a:rPr>
              <a:t>-</a:t>
            </a:r>
            <a:r>
              <a:rPr lang="he-IL" sz="3700" b="1" dirty="0">
                <a:solidFill>
                  <a:prstClr val="black"/>
                </a:solidFill>
              </a:rPr>
              <a:t> יש!</a:t>
            </a:r>
            <a:endParaRPr lang="he-IL" dirty="0" smtClean="0">
              <a:solidFill>
                <a:schemeClr val="bg1">
                  <a:lumMod val="75000"/>
                </a:schemeClr>
              </a:solidFill>
            </a:endParaRPr>
          </a:p>
          <a:p>
            <a:endParaRPr lang="he-IL" dirty="0" smtClean="0">
              <a:solidFill>
                <a:schemeClr val="bg1">
                  <a:lumMod val="75000"/>
                </a:schemeClr>
              </a:solidFill>
            </a:endParaRPr>
          </a:p>
          <a:p>
            <a:r>
              <a:rPr lang="he-IL" dirty="0"/>
              <a:t>האם הפסקת עישון משנה את הסיכון לפתח סוכרת?</a:t>
            </a:r>
            <a:r>
              <a:rPr lang="he-IL" dirty="0">
                <a:solidFill>
                  <a:schemeClr val="bg1">
                    <a:lumMod val="75000"/>
                  </a:schemeClr>
                </a:solidFill>
              </a:rPr>
              <a:t> </a:t>
            </a:r>
            <a:r>
              <a:rPr lang="he-IL" sz="3400" b="1" dirty="0">
                <a:effectLst>
                  <a:outerShdw blurRad="38100" dist="38100" dir="2700000" algn="tl">
                    <a:srgbClr val="000000">
                      <a:alpha val="43137"/>
                    </a:srgbClr>
                  </a:outerShdw>
                </a:effectLst>
              </a:rPr>
              <a:t>כן-אבל לוקח שנים </a:t>
            </a:r>
            <a:r>
              <a:rPr lang="he-IL" dirty="0">
                <a:solidFill>
                  <a:schemeClr val="bg1">
                    <a:lumMod val="75000"/>
                  </a:schemeClr>
                </a:solidFill>
              </a:rPr>
              <a:t> </a:t>
            </a:r>
          </a:p>
          <a:p>
            <a:pPr lvl="0"/>
            <a:r>
              <a:rPr lang="he-IL" dirty="0"/>
              <a:t>איזון? </a:t>
            </a:r>
            <a:r>
              <a:rPr lang="he-IL" sz="3400" b="1" dirty="0">
                <a:solidFill>
                  <a:prstClr val="black"/>
                </a:solidFill>
                <a:effectLst>
                  <a:outerShdw blurRad="38100" dist="38100" dir="2700000" algn="tl">
                    <a:srgbClr val="000000">
                      <a:alpha val="43137"/>
                    </a:srgbClr>
                  </a:outerShdw>
                </a:effectLst>
              </a:rPr>
              <a:t>לא</a:t>
            </a:r>
            <a:endParaRPr lang="he-IL" sz="3100" dirty="0">
              <a:solidFill>
                <a:prstClr val="white">
                  <a:lumMod val="75000"/>
                </a:prstClr>
              </a:solidFill>
            </a:endParaRPr>
          </a:p>
          <a:p>
            <a:r>
              <a:rPr lang="he-IL" dirty="0"/>
              <a:t> סיכון לסיבוכים והתקדמותם?  מיקרו-</a:t>
            </a:r>
            <a:r>
              <a:rPr lang="he-IL" b="1" dirty="0">
                <a:effectLst>
                  <a:outerShdw blurRad="38100" dist="38100" dir="2700000" algn="tl">
                    <a:srgbClr val="000000">
                      <a:alpha val="43137"/>
                    </a:srgbClr>
                  </a:outerShdw>
                </a:effectLst>
              </a:rPr>
              <a:t>כן</a:t>
            </a:r>
            <a:r>
              <a:rPr lang="he-IL" dirty="0">
                <a:solidFill>
                  <a:schemeClr val="bg1">
                    <a:lumMod val="75000"/>
                  </a:schemeClr>
                </a:solidFill>
              </a:rPr>
              <a:t> </a:t>
            </a:r>
          </a:p>
          <a:p>
            <a:r>
              <a:rPr lang="he-IL" dirty="0">
                <a:solidFill>
                  <a:schemeClr val="bg1">
                    <a:lumMod val="75000"/>
                  </a:schemeClr>
                </a:solidFill>
              </a:rPr>
              <a:t>                                           </a:t>
            </a:r>
            <a:r>
              <a:rPr lang="he-IL" dirty="0"/>
              <a:t>מאקרו-</a:t>
            </a:r>
            <a:r>
              <a:rPr lang="he-IL" b="1" dirty="0">
                <a:solidFill>
                  <a:prstClr val="black"/>
                </a:solidFill>
                <a:effectLst>
                  <a:outerShdw blurRad="38100" dist="38100" dir="2700000" algn="tl">
                    <a:srgbClr val="000000">
                      <a:alpha val="43137"/>
                    </a:srgbClr>
                  </a:outerShdw>
                </a:effectLst>
              </a:rPr>
              <a:t>כן/לא</a:t>
            </a:r>
            <a:r>
              <a:rPr lang="he-IL" dirty="0"/>
              <a:t> </a:t>
            </a:r>
          </a:p>
          <a:p>
            <a:endParaRPr lang="he-IL" dirty="0" smtClean="0">
              <a:solidFill>
                <a:schemeClr val="bg1">
                  <a:lumMod val="75000"/>
                </a:schemeClr>
              </a:solidFill>
            </a:endParaRPr>
          </a:p>
          <a:p>
            <a:r>
              <a:rPr lang="he-IL" dirty="0" smtClean="0">
                <a:solidFill>
                  <a:schemeClr val="bg1">
                    <a:lumMod val="75000"/>
                  </a:schemeClr>
                </a:solidFill>
              </a:rPr>
              <a:t>הפסקת עישון בסוכרתיים- תכנית טיפולית כוללנית</a:t>
            </a:r>
          </a:p>
          <a:p>
            <a:endParaRPr lang="he-IL" dirty="0">
              <a:solidFill>
                <a:schemeClr val="bg1">
                  <a:lumMod val="75000"/>
                </a:schemeClr>
              </a:solidFill>
            </a:endParaRPr>
          </a:p>
        </p:txBody>
      </p:sp>
    </p:spTree>
    <p:extLst>
      <p:ext uri="{BB962C8B-B14F-4D97-AF65-F5344CB8AC3E}">
        <p14:creationId xmlns="" xmlns:p14="http://schemas.microsoft.com/office/powerpoint/2010/main" val="407544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564904"/>
            <a:ext cx="8229600" cy="1143000"/>
          </a:xfrm>
        </p:spPr>
        <p:txBody>
          <a:bodyPr/>
          <a:lstStyle/>
          <a:p>
            <a:r>
              <a:rPr lang="he-IL" b="1" dirty="0" smtClean="0"/>
              <a:t>תכנית להפסקת עישון</a:t>
            </a:r>
            <a:endParaRPr lang="he-IL" b="1" dirty="0"/>
          </a:p>
        </p:txBody>
      </p:sp>
    </p:spTree>
    <p:extLst>
      <p:ext uri="{BB962C8B-B14F-4D97-AF65-F5344CB8AC3E}">
        <p14:creationId xmlns="" xmlns:p14="http://schemas.microsoft.com/office/powerpoint/2010/main" val="128424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ctrTitle" idx="4294967295"/>
          </p:nvPr>
        </p:nvSpPr>
        <p:spPr>
          <a:xfrm>
            <a:off x="685800" y="2996952"/>
            <a:ext cx="7772400" cy="2016224"/>
          </a:xfrm>
        </p:spPr>
        <p:txBody>
          <a:bodyPr/>
          <a:lstStyle/>
          <a:p>
            <a:pPr eaLnBrk="1" hangingPunct="1"/>
            <a:r>
              <a:rPr lang="en-US" altLang="he-IL" sz="3800" dirty="0" smtClean="0"/>
              <a:t/>
            </a:r>
            <a:br>
              <a:rPr lang="en-US" altLang="he-IL" sz="3800" dirty="0" smtClean="0"/>
            </a:br>
            <a:r>
              <a:rPr lang="en-US" altLang="he-IL" sz="3800" dirty="0" smtClean="0"/>
              <a:t/>
            </a:r>
            <a:br>
              <a:rPr lang="en-US" altLang="he-IL" sz="3800" dirty="0" smtClean="0"/>
            </a:br>
            <a:r>
              <a:rPr lang="en-US" altLang="he-IL" sz="3800" dirty="0"/>
              <a:t/>
            </a:r>
            <a:br>
              <a:rPr lang="en-US" altLang="he-IL" sz="3800" dirty="0"/>
            </a:br>
            <a:r>
              <a:rPr lang="en-US" altLang="he-IL" sz="3800" dirty="0" smtClean="0"/>
              <a:t/>
            </a:r>
            <a:br>
              <a:rPr lang="en-US" altLang="he-IL" sz="3800" dirty="0" smtClean="0"/>
            </a:br>
            <a:r>
              <a:rPr lang="en-US" altLang="he-IL" sz="3800" dirty="0"/>
              <a:t/>
            </a:r>
            <a:br>
              <a:rPr lang="en-US" altLang="he-IL" sz="3800" dirty="0"/>
            </a:br>
            <a:r>
              <a:rPr lang="en-US" altLang="he-IL" sz="3800" dirty="0" smtClean="0"/>
              <a:t>Treatment of Diabetes </a:t>
            </a:r>
            <a:r>
              <a:rPr lang="en-US" altLang="he-IL" sz="3800" dirty="0"/>
              <a:t/>
            </a:r>
            <a:br>
              <a:rPr lang="en-US" altLang="he-IL" sz="3800" dirty="0"/>
            </a:br>
            <a:r>
              <a:rPr lang="en-US" altLang="he-IL" sz="3800" dirty="0" smtClean="0"/>
              <a:t>Target Obesity When Treating Glycemia!</a:t>
            </a:r>
          </a:p>
        </p:txBody>
      </p:sp>
      <p:sp>
        <p:nvSpPr>
          <p:cNvPr id="138243" name="Rectangle 3"/>
          <p:cNvSpPr>
            <a:spLocks noGrp="1" noChangeArrowheads="1"/>
          </p:cNvSpPr>
          <p:nvPr>
            <p:ph type="subTitle" idx="4294967295"/>
          </p:nvPr>
        </p:nvSpPr>
        <p:spPr>
          <a:xfrm>
            <a:off x="1152519" y="5037535"/>
            <a:ext cx="6400800" cy="2545556"/>
          </a:xfrm>
        </p:spPr>
        <p:txBody>
          <a:bodyPr/>
          <a:lstStyle/>
          <a:p>
            <a:pPr algn="l" rtl="0" eaLnBrk="1" hangingPunct="1"/>
            <a:r>
              <a:rPr lang="en-US" altLang="he-IL" sz="4100" dirty="0" smtClean="0">
                <a:solidFill>
                  <a:srgbClr val="FF0000"/>
                </a:solidFill>
              </a:rPr>
              <a:t>Avoid Hypoglycemia</a:t>
            </a:r>
          </a:p>
        </p:txBody>
      </p:sp>
      <p:pic>
        <p:nvPicPr>
          <p:cNvPr id="138244" name="Picture 4" descr="mona lisa Botero"/>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00788" y="0"/>
            <a:ext cx="2552700" cy="2130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8245" name="Line 5"/>
          <p:cNvSpPr>
            <a:spLocks noChangeShapeType="1"/>
          </p:cNvSpPr>
          <p:nvPr/>
        </p:nvSpPr>
        <p:spPr bwMode="auto">
          <a:xfrm flipH="1">
            <a:off x="2987675" y="1125538"/>
            <a:ext cx="2952750" cy="0"/>
          </a:xfrm>
          <a:prstGeom prst="line">
            <a:avLst/>
          </a:prstGeom>
          <a:noFill/>
          <a:ln w="5715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he-IL" sz="2400" smtClean="0">
              <a:solidFill>
                <a:srgbClr val="FFFFFF"/>
              </a:solidFill>
              <a:latin typeface="Times New Roman" pitchFamily="18" charset="0"/>
            </a:endParaRPr>
          </a:p>
        </p:txBody>
      </p:sp>
      <p:pic>
        <p:nvPicPr>
          <p:cNvPr id="138246" name="Picture 6" descr="mona lis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3388" y="0"/>
            <a:ext cx="1874837" cy="2492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8247" name="Rectangle 7"/>
          <p:cNvSpPr>
            <a:spLocks noChangeArrowheads="1"/>
          </p:cNvSpPr>
          <p:nvPr/>
        </p:nvSpPr>
        <p:spPr bwMode="auto">
          <a:xfrm>
            <a:off x="8243888" y="6310313"/>
            <a:ext cx="900112" cy="503237"/>
          </a:xfrm>
          <a:prstGeom prst="rect">
            <a:avLst/>
          </a:prstGeom>
          <a:solidFill>
            <a:srgbClr val="000066"/>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wrap="none" anchor="ctr"/>
          <a:lstStyle/>
          <a:p>
            <a:pPr algn="ctr" fontAlgn="base">
              <a:spcBef>
                <a:spcPct val="0"/>
              </a:spcBef>
              <a:spcAft>
                <a:spcPct val="0"/>
              </a:spcAft>
            </a:pPr>
            <a:endParaRPr kumimoji="1" lang="en-GB" altLang="he-IL" sz="2400" dirty="0" smtClean="0">
              <a:solidFill>
                <a:srgbClr val="FFFFFF"/>
              </a:solidFill>
              <a:latin typeface="Times New Roman" pitchFamily="18" charset="0"/>
              <a:ea typeface="MS PGothic" pitchFamily="34" charset="-128"/>
            </a:endParaRPr>
          </a:p>
        </p:txBody>
      </p:sp>
      <p:sp>
        <p:nvSpPr>
          <p:cNvPr id="138248" name="Text Box 8"/>
          <p:cNvSpPr txBox="1">
            <a:spLocks noChangeArrowheads="1"/>
          </p:cNvSpPr>
          <p:nvPr/>
        </p:nvSpPr>
        <p:spPr bwMode="auto">
          <a:xfrm>
            <a:off x="3253709" y="476250"/>
            <a:ext cx="240322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rgbClr val="FFFFFF"/>
                </a:solidFill>
                <a:latin typeface="Arial" pitchFamily="34" charset="0"/>
                <a:cs typeface="Arial" pitchFamily="34" charset="0"/>
              </a:defRPr>
            </a:lvl1pPr>
            <a:lvl2pPr marL="742950" indent="-285750">
              <a:defRPr sz="2000">
                <a:solidFill>
                  <a:srgbClr val="FFFFFF"/>
                </a:solidFill>
                <a:latin typeface="Arial" pitchFamily="34" charset="0"/>
                <a:cs typeface="Arial" pitchFamily="34" charset="0"/>
              </a:defRPr>
            </a:lvl2pPr>
            <a:lvl3pPr marL="1143000" indent="-228600">
              <a:defRPr sz="2400">
                <a:solidFill>
                  <a:srgbClr val="FFFFFF"/>
                </a:solidFill>
                <a:latin typeface="Arial" pitchFamily="34" charset="0"/>
                <a:cs typeface="Arial" pitchFamily="34" charset="0"/>
              </a:defRPr>
            </a:lvl3pPr>
            <a:lvl4pPr marL="1600200">
              <a:defRPr sz="2000">
                <a:solidFill>
                  <a:srgbClr val="FFFFFF"/>
                </a:solidFill>
                <a:latin typeface="Arial" pitchFamily="34" charset="0"/>
                <a:cs typeface="Arial" pitchFamily="34" charset="0"/>
              </a:defRPr>
            </a:lvl4pPr>
            <a:lvl5pPr marL="2057400" indent="-228600">
              <a:defRPr sz="2000">
                <a:solidFill>
                  <a:srgbClr val="FFFFFF"/>
                </a:solidFill>
                <a:latin typeface="Arial" pitchFamily="34" charset="0"/>
                <a:cs typeface="Arial" pitchFamily="34" charset="0"/>
              </a:defRPr>
            </a:lvl5pPr>
            <a:lvl6pPr marL="2514600" indent="-228600">
              <a:defRPr sz="2000">
                <a:solidFill>
                  <a:srgbClr val="FFFFFF"/>
                </a:solidFill>
                <a:latin typeface="Arial" pitchFamily="34" charset="0"/>
                <a:cs typeface="Arial" pitchFamily="34" charset="0"/>
              </a:defRPr>
            </a:lvl6pPr>
            <a:lvl7pPr marL="2971800" indent="-228600">
              <a:defRPr sz="2000">
                <a:solidFill>
                  <a:srgbClr val="FFFFFF"/>
                </a:solidFill>
                <a:latin typeface="Arial" pitchFamily="34" charset="0"/>
                <a:cs typeface="Arial" pitchFamily="34" charset="0"/>
              </a:defRPr>
            </a:lvl7pPr>
            <a:lvl8pPr marL="3429000" indent="-228600">
              <a:defRPr sz="2000">
                <a:solidFill>
                  <a:srgbClr val="FFFFFF"/>
                </a:solidFill>
                <a:latin typeface="Arial" pitchFamily="34" charset="0"/>
                <a:cs typeface="Arial" pitchFamily="34" charset="0"/>
              </a:defRPr>
            </a:lvl8pPr>
            <a:lvl9pPr marL="3886200" indent="-228600">
              <a:defRPr sz="2000">
                <a:solidFill>
                  <a:srgbClr val="FFFFFF"/>
                </a:solidFill>
                <a:latin typeface="Arial" pitchFamily="34" charset="0"/>
                <a:cs typeface="Arial" pitchFamily="34" charset="0"/>
              </a:defRPr>
            </a:lvl9pPr>
          </a:lstStyle>
          <a:p>
            <a:pPr algn="ctr" fontAlgn="base">
              <a:spcBef>
                <a:spcPct val="0"/>
              </a:spcBef>
              <a:spcAft>
                <a:spcPct val="0"/>
              </a:spcAft>
            </a:pPr>
            <a:r>
              <a:rPr kumimoji="1" lang="en-US" altLang="he-IL" sz="3600" b="1" dirty="0" smtClean="0">
                <a:latin typeface="Times New Roman" pitchFamily="18" charset="0"/>
                <a:ea typeface="MS PGothic" pitchFamily="34" charset="-128"/>
              </a:rPr>
              <a:t>Start Early</a:t>
            </a:r>
          </a:p>
        </p:txBody>
      </p:sp>
    </p:spTree>
    <p:extLst>
      <p:ext uri="{BB962C8B-B14F-4D97-AF65-F5344CB8AC3E}">
        <p14:creationId xmlns="" xmlns:p14="http://schemas.microsoft.com/office/powerpoint/2010/main" val="1181883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71475" y="260648"/>
            <a:ext cx="8401050" cy="1685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67550" y="6453336"/>
            <a:ext cx="2076450" cy="266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7675" y="2492896"/>
            <a:ext cx="8324850" cy="39765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35017" y="1986854"/>
            <a:ext cx="6533327" cy="461665"/>
          </a:xfrm>
          <a:prstGeom prst="rect">
            <a:avLst/>
          </a:prstGeom>
          <a:noFill/>
        </p:spPr>
        <p:txBody>
          <a:bodyPr wrap="none" rtlCol="1">
            <a:spAutoFit/>
          </a:bodyPr>
          <a:lstStyle/>
          <a:p>
            <a:r>
              <a:rPr lang="en-US" sz="2400" b="1" dirty="0" smtClean="0">
                <a:solidFill>
                  <a:prstClr val="black"/>
                </a:solidFill>
              </a:rPr>
              <a:t>14 year follow up of 1,236,443 people aged 30-95 </a:t>
            </a:r>
            <a:endParaRPr lang="he-IL" sz="2400" b="1" dirty="0">
              <a:solidFill>
                <a:prstClr val="black"/>
              </a:solidFill>
            </a:endParaRPr>
          </a:p>
        </p:txBody>
      </p:sp>
    </p:spTree>
    <p:extLst>
      <p:ext uri="{BB962C8B-B14F-4D97-AF65-F5344CB8AC3E}">
        <p14:creationId xmlns="" xmlns:p14="http://schemas.microsoft.com/office/powerpoint/2010/main" val="416595427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6596512"/>
            <a:ext cx="5133975" cy="2571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5576" y="1"/>
            <a:ext cx="7962900" cy="17008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411760" y="5301208"/>
            <a:ext cx="4536504" cy="93610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ounded Rectangle 3"/>
          <p:cNvSpPr/>
          <p:nvPr/>
        </p:nvSpPr>
        <p:spPr>
          <a:xfrm>
            <a:off x="5580112" y="5877272"/>
            <a:ext cx="1008112" cy="3600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pic>
        <p:nvPicPr>
          <p:cNvPr id="1126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55576" y="1844824"/>
            <a:ext cx="7632847" cy="2952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endParaRPr lang="he-IL" dirty="0"/>
          </a:p>
        </p:txBody>
      </p:sp>
    </p:spTree>
    <p:extLst>
      <p:ext uri="{BB962C8B-B14F-4D97-AF65-F5344CB8AC3E}">
        <p14:creationId xmlns="" xmlns:p14="http://schemas.microsoft.com/office/powerpoint/2010/main" val="206408980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55776" y="1484784"/>
            <a:ext cx="4464496" cy="3600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74863875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3568" y="236482"/>
            <a:ext cx="7848872" cy="16083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33728" y="6165304"/>
            <a:ext cx="3834216" cy="3960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71600" y="2609850"/>
            <a:ext cx="6984776" cy="25473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5881709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5400000">
            <a:off x="1412613" y="-617140"/>
            <a:ext cx="6381327" cy="7992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15616" y="3933056"/>
            <a:ext cx="86409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Rectangle 3"/>
          <p:cNvSpPr/>
          <p:nvPr/>
        </p:nvSpPr>
        <p:spPr>
          <a:xfrm>
            <a:off x="1128504" y="5733256"/>
            <a:ext cx="7331927"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 xmlns:p14="http://schemas.microsoft.com/office/powerpoint/2010/main" val="113407829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0"/>
            <a:ext cx="8136903" cy="68133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4061059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0"/>
            <a:ext cx="9144001" cy="18448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11760" y="2140788"/>
            <a:ext cx="3886200" cy="25527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395536" y="5026484"/>
            <a:ext cx="8208529" cy="646331"/>
          </a:xfrm>
          <a:prstGeom prst="rect">
            <a:avLst/>
          </a:prstGeom>
          <a:noFill/>
        </p:spPr>
        <p:txBody>
          <a:bodyPr wrap="none" rtlCol="1">
            <a:spAutoFit/>
          </a:bodyPr>
          <a:lstStyle/>
          <a:p>
            <a:pPr algn="ctr"/>
            <a:r>
              <a:rPr lang="en-US" dirty="0" smtClean="0">
                <a:solidFill>
                  <a:prstClr val="black"/>
                </a:solidFill>
              </a:rPr>
              <a:t>Risks of smoking and passive smoking  are at least equivalent to those in non-smokers</a:t>
            </a:r>
          </a:p>
          <a:p>
            <a:pPr algn="ctr" rtl="0"/>
            <a:r>
              <a:rPr lang="en-US" dirty="0" smtClean="0">
                <a:solidFill>
                  <a:prstClr val="black"/>
                </a:solidFill>
              </a:rPr>
              <a:t>  Heightened risk for CVD, premature death and microvascular complications</a:t>
            </a:r>
            <a:endParaRPr lang="he-IL" dirty="0">
              <a:solidFill>
                <a:prstClr val="black"/>
              </a:solidFill>
            </a:endParaRPr>
          </a:p>
        </p:txBody>
      </p:sp>
    </p:spTree>
    <p:extLst>
      <p:ext uri="{BB962C8B-B14F-4D97-AF65-F5344CB8AC3E}">
        <p14:creationId xmlns="" xmlns:p14="http://schemas.microsoft.com/office/powerpoint/2010/main" val="143521374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Content Placeholder 2"/>
          <p:cNvSpPr>
            <a:spLocks noGrp="1"/>
          </p:cNvSpPr>
          <p:nvPr>
            <p:ph idx="1"/>
          </p:nvPr>
        </p:nvSpPr>
        <p:spPr/>
        <p:txBody>
          <a:bodyPr/>
          <a:lstStyle/>
          <a:p>
            <a:endParaRPr lang="he-IL" dirty="0"/>
          </a:p>
        </p:txBody>
      </p:sp>
      <p:pic>
        <p:nvPicPr>
          <p:cNvPr id="1331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09638" y="1266825"/>
            <a:ext cx="7324725" cy="4324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4872807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7708" y="0"/>
            <a:ext cx="8334375" cy="1600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28955" y="6562725"/>
            <a:ext cx="2724150" cy="295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normAutofit fontScale="92500" lnSpcReduction="10000"/>
          </a:bodyPr>
          <a:lstStyle/>
          <a:p>
            <a:pPr algn="l" rtl="0"/>
            <a:r>
              <a:rPr lang="en-US" dirty="0" smtClean="0"/>
              <a:t>Identify stage of change</a:t>
            </a:r>
          </a:p>
          <a:p>
            <a:pPr algn="l" rtl="0"/>
            <a:r>
              <a:rPr lang="en-US" dirty="0" smtClean="0"/>
              <a:t>Behavioral therapy</a:t>
            </a:r>
          </a:p>
          <a:p>
            <a:pPr algn="l" rtl="0"/>
            <a:r>
              <a:rPr lang="en-US" dirty="0" smtClean="0"/>
              <a:t>Cognitive therapy</a:t>
            </a:r>
          </a:p>
          <a:p>
            <a:pPr algn="l" rtl="0"/>
            <a:r>
              <a:rPr lang="en-US" dirty="0" smtClean="0"/>
              <a:t>Medications</a:t>
            </a:r>
          </a:p>
          <a:p>
            <a:pPr algn="l" rtl="0"/>
            <a:r>
              <a:rPr lang="en-US" dirty="0" smtClean="0"/>
              <a:t>Be aware of weight gain and depression and put in place strategies to avoid them including meds and </a:t>
            </a:r>
          </a:p>
          <a:p>
            <a:pPr marL="0" indent="0" algn="l" rtl="0">
              <a:buNone/>
            </a:pPr>
            <a:r>
              <a:rPr lang="en-US" dirty="0"/>
              <a:t> </a:t>
            </a:r>
            <a:r>
              <a:rPr lang="en-US" dirty="0" smtClean="0"/>
              <a:t>          HALT!!- don’t get too Hungry, Angry, Lonely</a:t>
            </a:r>
          </a:p>
          <a:p>
            <a:pPr marL="0" indent="0" algn="l" rtl="0">
              <a:buNone/>
            </a:pPr>
            <a:r>
              <a:rPr lang="en-US" dirty="0"/>
              <a:t> </a:t>
            </a:r>
            <a:r>
              <a:rPr lang="en-US" dirty="0" smtClean="0"/>
              <a:t>           or Tired</a:t>
            </a:r>
          </a:p>
          <a:p>
            <a:pPr marL="0" indent="0" algn="l" rtl="0">
              <a:buNone/>
            </a:pPr>
            <a:endParaRPr lang="en-US" dirty="0" smtClean="0"/>
          </a:p>
          <a:p>
            <a:pPr algn="l" rtl="0"/>
            <a:endParaRPr lang="he-IL" dirty="0"/>
          </a:p>
        </p:txBody>
      </p:sp>
    </p:spTree>
    <p:extLst>
      <p:ext uri="{BB962C8B-B14F-4D97-AF65-F5344CB8AC3E}">
        <p14:creationId xmlns="" xmlns:p14="http://schemas.microsoft.com/office/powerpoint/2010/main" val="273612684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8638" y="657225"/>
            <a:ext cx="8086725" cy="6200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58025" y="6677025"/>
            <a:ext cx="2085975" cy="180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71600" y="42862"/>
            <a:ext cx="7643763" cy="7218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25203" y="1844824"/>
            <a:ext cx="5699125" cy="646331"/>
          </a:xfrm>
          <a:prstGeom prst="rect">
            <a:avLst/>
          </a:prstGeom>
          <a:noFill/>
        </p:spPr>
        <p:txBody>
          <a:bodyPr wrap="none" rtlCol="1">
            <a:spAutoFit/>
          </a:bodyPr>
          <a:lstStyle/>
          <a:p>
            <a:r>
              <a:rPr lang="en-US" sz="3600" b="1" dirty="0" smtClean="0">
                <a:solidFill>
                  <a:srgbClr val="FF0000"/>
                </a:solidFill>
                <a:effectLst>
                  <a:outerShdw blurRad="38100" dist="38100" dir="2700000" algn="tl">
                    <a:srgbClr val="000000">
                      <a:alpha val="43137"/>
                    </a:srgbClr>
                  </a:outerShdw>
                </a:effectLst>
              </a:rPr>
              <a:t>Where is smoking cessation?</a:t>
            </a:r>
            <a:endParaRPr lang="he-IL"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57741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Smoking Cessation Programs</a:t>
            </a:r>
            <a:endParaRPr lang="he-IL" dirty="0"/>
          </a:p>
        </p:txBody>
      </p:sp>
      <p:sp>
        <p:nvSpPr>
          <p:cNvPr id="3" name="Subtitle 2"/>
          <p:cNvSpPr>
            <a:spLocks noGrp="1"/>
          </p:cNvSpPr>
          <p:nvPr>
            <p:ph type="subTitle" idx="1"/>
          </p:nvPr>
        </p:nvSpPr>
        <p:spPr>
          <a:xfrm>
            <a:off x="1331640" y="4005064"/>
            <a:ext cx="6400800" cy="1752600"/>
          </a:xfrm>
        </p:spPr>
        <p:txBody>
          <a:bodyPr/>
          <a:lstStyle/>
          <a:p>
            <a:r>
              <a:rPr lang="en-US" b="1" dirty="0" smtClean="0">
                <a:solidFill>
                  <a:srgbClr val="FF0000"/>
                </a:solidFill>
              </a:rPr>
              <a:t>Screen quitters for diabetes!!!</a:t>
            </a:r>
            <a:endParaRPr lang="he-IL" b="1" dirty="0">
              <a:solidFill>
                <a:srgbClr val="FF0000"/>
              </a:solidFill>
            </a:endParaRPr>
          </a:p>
        </p:txBody>
      </p:sp>
    </p:spTree>
    <p:extLst>
      <p:ext uri="{BB962C8B-B14F-4D97-AF65-F5344CB8AC3E}">
        <p14:creationId xmlns="" xmlns:p14="http://schemas.microsoft.com/office/powerpoint/2010/main" val="865657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9592" y="404664"/>
            <a:ext cx="7724775" cy="156552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20072" y="6728604"/>
            <a:ext cx="3886200" cy="1143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50007" y="3686355"/>
            <a:ext cx="8020050" cy="28803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741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627784" y="2204864"/>
            <a:ext cx="3676650" cy="13906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3" name="Straight Connector 2"/>
          <p:cNvCxnSpPr/>
          <p:nvPr/>
        </p:nvCxnSpPr>
        <p:spPr>
          <a:xfrm>
            <a:off x="2267744" y="980728"/>
            <a:ext cx="158417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347864" y="4149080"/>
            <a:ext cx="1512168" cy="1296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Rectangle 8"/>
          <p:cNvSpPr/>
          <p:nvPr/>
        </p:nvSpPr>
        <p:spPr>
          <a:xfrm>
            <a:off x="6732240" y="4149080"/>
            <a:ext cx="1512168" cy="1296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 xmlns:p14="http://schemas.microsoft.com/office/powerpoint/2010/main" val="174758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75656" y="332656"/>
            <a:ext cx="6667500" cy="1485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99543" y="3212976"/>
            <a:ext cx="5419725" cy="312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94806" y="1818556"/>
            <a:ext cx="5029200" cy="1114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281018" y="6525344"/>
            <a:ext cx="2476500" cy="257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9719537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dmrenal"/>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333375"/>
            <a:ext cx="9144000" cy="6102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4147" name="Rectangle 3"/>
          <p:cNvSpPr>
            <a:spLocks noChangeArrowheads="1"/>
          </p:cNvSpPr>
          <p:nvPr/>
        </p:nvSpPr>
        <p:spPr bwMode="auto">
          <a:xfrm>
            <a:off x="684213" y="692150"/>
            <a:ext cx="7848600" cy="936625"/>
          </a:xfrm>
          <a:prstGeom prst="rect">
            <a:avLst/>
          </a:prstGeom>
          <a:solidFill>
            <a:srgbClr val="33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r>
              <a:rPr lang="he-IL" altLang="he-IL" sz="4000" b="1" smtClean="0">
                <a:solidFill>
                  <a:srgbClr val="FFFF00"/>
                </a:solidFill>
                <a:latin typeface="Arial" pitchFamily="34" charset="0"/>
                <a:ea typeface="MS PGothic" pitchFamily="34" charset="-128"/>
              </a:rPr>
              <a:t>יש להשיג את כל היעדים!!!!</a:t>
            </a:r>
            <a:endParaRPr lang="en-US" altLang="he-IL" sz="4000" b="1" smtClean="0">
              <a:solidFill>
                <a:srgbClr val="FFFF00"/>
              </a:solidFill>
              <a:latin typeface="Arial" pitchFamily="34" charset="0"/>
              <a:ea typeface="MS PGothic" pitchFamily="34" charset="-128"/>
            </a:endParaRPr>
          </a:p>
        </p:txBody>
      </p:sp>
      <p:sp>
        <p:nvSpPr>
          <p:cNvPr id="134148" name="WordArt 4"/>
          <p:cNvSpPr>
            <a:spLocks noChangeArrowheads="1" noChangeShapeType="1" noTextEdit="1"/>
          </p:cNvSpPr>
          <p:nvPr/>
        </p:nvSpPr>
        <p:spPr bwMode="auto">
          <a:xfrm>
            <a:off x="7380288" y="1773238"/>
            <a:ext cx="1495425" cy="1285875"/>
          </a:xfrm>
          <a:prstGeom prst="rect">
            <a:avLst/>
          </a:prstGeom>
        </p:spPr>
        <p:txBody>
          <a:bodyPr wrap="none" fromWordArt="1">
            <a:prstTxWarp prst="textSlantUp">
              <a:avLst>
                <a:gd name="adj" fmla="val 32056"/>
              </a:avLst>
            </a:prstTxWarp>
          </a:bodyPr>
          <a:lstStyle/>
          <a:p>
            <a:pPr algn="ctr" rtl="0" fontAlgn="base">
              <a:spcBef>
                <a:spcPct val="0"/>
              </a:spcBef>
              <a:spcAft>
                <a:spcPct val="0"/>
              </a:spcAft>
            </a:pPr>
            <a:r>
              <a:rPr lang="en-US" sz="3600" b="1"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OBESITY</a:t>
            </a:r>
            <a:endParaRPr lang="he-IL" sz="3600" b="1"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endParaRPr>
          </a:p>
        </p:txBody>
      </p:sp>
      <p:sp>
        <p:nvSpPr>
          <p:cNvPr id="6" name="WordArt 4"/>
          <p:cNvSpPr>
            <a:spLocks noChangeArrowheads="1" noChangeShapeType="1" noTextEdit="1"/>
          </p:cNvSpPr>
          <p:nvPr/>
        </p:nvSpPr>
        <p:spPr bwMode="auto">
          <a:xfrm>
            <a:off x="7396814" y="4437112"/>
            <a:ext cx="1495425" cy="1285875"/>
          </a:xfrm>
          <a:prstGeom prst="rect">
            <a:avLst/>
          </a:prstGeom>
        </p:spPr>
        <p:txBody>
          <a:bodyPr wrap="none" fromWordArt="1">
            <a:prstTxWarp prst="textSlantUp">
              <a:avLst>
                <a:gd name="adj" fmla="val 32056"/>
              </a:avLst>
            </a:prstTxWarp>
          </a:bodyPr>
          <a:lstStyle/>
          <a:p>
            <a:pPr algn="ctr" rtl="0" fontAlgn="base">
              <a:spcBef>
                <a:spcPct val="0"/>
              </a:spcBef>
              <a:spcAft>
                <a:spcPct val="0"/>
              </a:spcAft>
            </a:pPr>
            <a:r>
              <a:rPr lang="en-US" sz="3600" b="1" kern="10" dirty="0" smtClean="0">
                <a:ln w="9525">
                  <a:solidFill>
                    <a:srgbClr val="CC99FF"/>
                  </a:solidFill>
                  <a:round/>
                  <a:headEnd/>
                  <a:tailEnd/>
                </a:ln>
                <a:gradFill rotWithShape="1">
                  <a:gsLst>
                    <a:gs pos="0">
                      <a:srgbClr val="FFF200"/>
                    </a:gs>
                    <a:gs pos="45000">
                      <a:srgbClr val="FF7A00"/>
                    </a:gs>
                    <a:gs pos="70000">
                      <a:srgbClr val="FF0300"/>
                    </a:gs>
                    <a:gs pos="100000">
                      <a:srgbClr val="4D0808"/>
                    </a:gs>
                  </a:gsLst>
                  <a:lin ang="5400000" scaled="0"/>
                </a:gradFill>
                <a:effectLst>
                  <a:outerShdw dist="53882" dir="2700000" algn="ctr" rotWithShape="0">
                    <a:srgbClr val="9999FF">
                      <a:alpha val="79999"/>
                    </a:srgbClr>
                  </a:outerShdw>
                </a:effectLst>
                <a:latin typeface="Impact"/>
              </a:rPr>
              <a:t>SMOKING</a:t>
            </a:r>
            <a:endParaRPr lang="he-IL" sz="3600" b="1" kern="10" dirty="0" smtClean="0">
              <a:ln w="9525">
                <a:solidFill>
                  <a:srgbClr val="CC99FF"/>
                </a:solidFill>
                <a:round/>
                <a:headEnd/>
                <a:tailEnd/>
              </a:ln>
              <a:gradFill rotWithShape="1">
                <a:gsLst>
                  <a:gs pos="0">
                    <a:srgbClr val="FFF200"/>
                  </a:gs>
                  <a:gs pos="45000">
                    <a:srgbClr val="FF7A00"/>
                  </a:gs>
                  <a:gs pos="70000">
                    <a:srgbClr val="FF0300"/>
                  </a:gs>
                  <a:gs pos="100000">
                    <a:srgbClr val="4D0808"/>
                  </a:gs>
                </a:gsLst>
                <a:lin ang="5400000" scaled="0"/>
              </a:gradFill>
              <a:effectLst>
                <a:outerShdw dist="53882" dir="2700000" algn="ctr" rotWithShape="0">
                  <a:srgbClr val="9999FF">
                    <a:alpha val="79999"/>
                  </a:srgbClr>
                </a:outerShdw>
              </a:effectLst>
              <a:latin typeface="Impact"/>
            </a:endParaRPr>
          </a:p>
        </p:txBody>
      </p:sp>
    </p:spTree>
    <p:extLst>
      <p:ext uri="{BB962C8B-B14F-4D97-AF65-F5344CB8AC3E}">
        <p14:creationId xmlns="" xmlns:p14="http://schemas.microsoft.com/office/powerpoint/2010/main" val="299733904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Title 1"/>
          <p:cNvSpPr>
            <a:spLocks noGrp="1"/>
          </p:cNvSpPr>
          <p:nvPr>
            <p:ph type="title"/>
          </p:nvPr>
        </p:nvSpPr>
        <p:spPr>
          <a:xfrm>
            <a:off x="685800" y="77788"/>
            <a:ext cx="7772400" cy="1143000"/>
          </a:xfrm>
        </p:spPr>
        <p:txBody>
          <a:bodyPr>
            <a:normAutofit fontScale="90000"/>
          </a:bodyPr>
          <a:lstStyle/>
          <a:p>
            <a:r>
              <a:rPr lang="he-IL" smtClean="0"/>
              <a:t>דע מאין אתה בא ולאן אתה הולך.............</a:t>
            </a:r>
          </a:p>
        </p:txBody>
      </p:sp>
      <p:pic>
        <p:nvPicPr>
          <p:cNvPr id="340995" name="Picture 4" descr="pl_opportunity"/>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351213" y="1814515"/>
            <a:ext cx="2640012" cy="1989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0996" name="Picture 4" descr="3025826-street-sign-with-an-arrow-and-the-word-succes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64306" y="3603625"/>
            <a:ext cx="3341687" cy="2205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0997" name="Picture 2" descr="5061129-questions-and-answers-street-sign-post-over-blue-sky"/>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90502" y="1414463"/>
            <a:ext cx="3057525" cy="431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13699660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idx="4294967295"/>
          </p:nvPr>
        </p:nvSpPr>
        <p:spPr/>
        <p:txBody>
          <a:bodyPr/>
          <a:lstStyle/>
          <a:p>
            <a:endParaRPr lang="en-US" smtClean="0"/>
          </a:p>
        </p:txBody>
      </p:sp>
      <p:sp>
        <p:nvSpPr>
          <p:cNvPr id="343043" name="Rectangle 3"/>
          <p:cNvSpPr>
            <a:spLocks noGrp="1" noChangeArrowheads="1"/>
          </p:cNvSpPr>
          <p:nvPr>
            <p:ph type="body" idx="4294967295"/>
          </p:nvPr>
        </p:nvSpPr>
        <p:spPr/>
        <p:txBody>
          <a:bodyPr/>
          <a:lstStyle/>
          <a:p>
            <a:endParaRPr lang="en-US" smtClean="0"/>
          </a:p>
        </p:txBody>
      </p:sp>
      <p:pic>
        <p:nvPicPr>
          <p:cNvPr id="343044" name="Picture 4" descr="MP900409023[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 y="-1447800"/>
            <a:ext cx="9753600" cy="975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43045" name="Group 5"/>
          <p:cNvGrpSpPr>
            <a:grpSpLocks noChangeAspect="1"/>
          </p:cNvGrpSpPr>
          <p:nvPr/>
        </p:nvGrpSpPr>
        <p:grpSpPr bwMode="auto">
          <a:xfrm>
            <a:off x="200026" y="4724400"/>
            <a:ext cx="8943975" cy="908050"/>
            <a:chOff x="63" y="1603"/>
            <a:chExt cx="5634" cy="1113"/>
          </a:xfrm>
        </p:grpSpPr>
        <p:sp>
          <p:nvSpPr>
            <p:cNvPr id="343046" name="AutoShape 6"/>
            <p:cNvSpPr>
              <a:spLocks noChangeAspect="1" noChangeArrowheads="1" noTextEdit="1"/>
            </p:cNvSpPr>
            <p:nvPr/>
          </p:nvSpPr>
          <p:spPr bwMode="auto">
            <a:xfrm>
              <a:off x="63" y="1603"/>
              <a:ext cx="5634" cy="1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he-IL" b="1">
                <a:solidFill>
                  <a:srgbClr val="001965"/>
                </a:solidFill>
                <a:cs typeface="Arial" pitchFamily="34" charset="0"/>
              </a:endParaRPr>
            </a:p>
          </p:txBody>
        </p:sp>
        <p:pic>
          <p:nvPicPr>
            <p:cNvPr id="343047" name="Picture 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 y="1603"/>
              <a:ext cx="5641" cy="1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1001393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066" name="Picture 2" descr="DSC_003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68539" y="0"/>
            <a:ext cx="4554537"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44067" name="Group 3"/>
          <p:cNvGrpSpPr>
            <a:grpSpLocks noChangeAspect="1"/>
          </p:cNvGrpSpPr>
          <p:nvPr/>
        </p:nvGrpSpPr>
        <p:grpSpPr bwMode="auto">
          <a:xfrm>
            <a:off x="8305800" y="74613"/>
            <a:ext cx="560388" cy="762000"/>
            <a:chOff x="2445" y="179"/>
            <a:chExt cx="841" cy="1273"/>
          </a:xfrm>
        </p:grpSpPr>
        <p:sp>
          <p:nvSpPr>
            <p:cNvPr id="344074" name="Freeform 4"/>
            <p:cNvSpPr>
              <a:spLocks noChangeAspect="1"/>
            </p:cNvSpPr>
            <p:nvPr/>
          </p:nvSpPr>
          <p:spPr bwMode="auto">
            <a:xfrm>
              <a:off x="2989" y="1011"/>
              <a:ext cx="289" cy="433"/>
            </a:xfrm>
            <a:custGeom>
              <a:avLst/>
              <a:gdLst>
                <a:gd name="T0" fmla="*/ 171 w 289"/>
                <a:gd name="T1" fmla="*/ 314 h 433"/>
                <a:gd name="T2" fmla="*/ 257 w 289"/>
                <a:gd name="T3" fmla="*/ 416 h 433"/>
                <a:gd name="T4" fmla="*/ 288 w 289"/>
                <a:gd name="T5" fmla="*/ 432 h 433"/>
                <a:gd name="T6" fmla="*/ 78 w 289"/>
                <a:gd name="T7" fmla="*/ 432 h 433"/>
                <a:gd name="T8" fmla="*/ 31 w 289"/>
                <a:gd name="T9" fmla="*/ 377 h 433"/>
                <a:gd name="T10" fmla="*/ 0 w 289"/>
                <a:gd name="T11" fmla="*/ 259 h 433"/>
                <a:gd name="T12" fmla="*/ 0 w 289"/>
                <a:gd name="T13" fmla="*/ 181 h 433"/>
                <a:gd name="T14" fmla="*/ 23 w 289"/>
                <a:gd name="T15" fmla="*/ 110 h 433"/>
                <a:gd name="T16" fmla="*/ 62 w 289"/>
                <a:gd name="T17" fmla="*/ 47 h 433"/>
                <a:gd name="T18" fmla="*/ 117 w 289"/>
                <a:gd name="T19" fmla="*/ 0 h 433"/>
                <a:gd name="T20" fmla="*/ 171 w 289"/>
                <a:gd name="T21" fmla="*/ 39 h 433"/>
                <a:gd name="T22" fmla="*/ 218 w 289"/>
                <a:gd name="T23" fmla="*/ 71 h 433"/>
                <a:gd name="T24" fmla="*/ 179 w 289"/>
                <a:gd name="T25" fmla="*/ 118 h 433"/>
                <a:gd name="T26" fmla="*/ 148 w 289"/>
                <a:gd name="T27" fmla="*/ 173 h 433"/>
                <a:gd name="T28" fmla="*/ 140 w 289"/>
                <a:gd name="T29" fmla="*/ 243 h 433"/>
                <a:gd name="T30" fmla="*/ 171 w 289"/>
                <a:gd name="T31" fmla="*/ 314 h 4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9"/>
                <a:gd name="T49" fmla="*/ 0 h 433"/>
                <a:gd name="T50" fmla="*/ 289 w 289"/>
                <a:gd name="T51" fmla="*/ 433 h 4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9" h="433">
                  <a:moveTo>
                    <a:pt x="171" y="314"/>
                  </a:moveTo>
                  <a:lnTo>
                    <a:pt x="257" y="416"/>
                  </a:lnTo>
                  <a:lnTo>
                    <a:pt x="288" y="432"/>
                  </a:lnTo>
                  <a:lnTo>
                    <a:pt x="78" y="432"/>
                  </a:lnTo>
                  <a:lnTo>
                    <a:pt x="31" y="377"/>
                  </a:lnTo>
                  <a:lnTo>
                    <a:pt x="0" y="259"/>
                  </a:lnTo>
                  <a:lnTo>
                    <a:pt x="0" y="181"/>
                  </a:lnTo>
                  <a:lnTo>
                    <a:pt x="23" y="110"/>
                  </a:lnTo>
                  <a:lnTo>
                    <a:pt x="62" y="47"/>
                  </a:lnTo>
                  <a:lnTo>
                    <a:pt x="117" y="0"/>
                  </a:lnTo>
                  <a:lnTo>
                    <a:pt x="171" y="39"/>
                  </a:lnTo>
                  <a:lnTo>
                    <a:pt x="218" y="71"/>
                  </a:lnTo>
                  <a:lnTo>
                    <a:pt x="179" y="118"/>
                  </a:lnTo>
                  <a:lnTo>
                    <a:pt x="148" y="173"/>
                  </a:lnTo>
                  <a:lnTo>
                    <a:pt x="140" y="243"/>
                  </a:lnTo>
                  <a:lnTo>
                    <a:pt x="171" y="314"/>
                  </a:lnTo>
                </a:path>
              </a:pathLst>
            </a:custGeom>
            <a:solidFill>
              <a:srgbClr val="FF8A21"/>
            </a:solidFill>
            <a:ln>
              <a:noFill/>
            </a:ln>
            <a:extLst>
              <a:ext uri="{91240B29-F687-4F45-9708-019B960494DF}">
                <a14:hiddenLine xmlns="" xmlns:a14="http://schemas.microsoft.com/office/drawing/2010/main" w="25400" cap="rnd">
                  <a:solidFill>
                    <a:srgbClr val="000000"/>
                  </a:solidFill>
                  <a:round/>
                  <a:headEnd/>
                  <a:tailEnd/>
                </a14:hiddenLine>
              </a:ext>
            </a:extLst>
          </p:spPr>
          <p:txBody>
            <a:bodyPr/>
            <a:lstStyle/>
            <a:p>
              <a:pPr algn="l" rtl="0" fontAlgn="base">
                <a:spcBef>
                  <a:spcPct val="0"/>
                </a:spcBef>
                <a:spcAft>
                  <a:spcPct val="0"/>
                </a:spcAft>
              </a:pPr>
              <a:endParaRPr lang="he-IL" b="1">
                <a:solidFill>
                  <a:srgbClr val="001965"/>
                </a:solidFill>
                <a:latin typeface="Verdana" pitchFamily="34" charset="0"/>
              </a:endParaRPr>
            </a:p>
          </p:txBody>
        </p:sp>
        <p:sp>
          <p:nvSpPr>
            <p:cNvPr id="344075" name="Freeform 5"/>
            <p:cNvSpPr>
              <a:spLocks noChangeAspect="1"/>
            </p:cNvSpPr>
            <p:nvPr/>
          </p:nvSpPr>
          <p:spPr bwMode="auto">
            <a:xfrm>
              <a:off x="2989" y="1011"/>
              <a:ext cx="297" cy="441"/>
            </a:xfrm>
            <a:custGeom>
              <a:avLst/>
              <a:gdLst>
                <a:gd name="T0" fmla="*/ 176 w 297"/>
                <a:gd name="T1" fmla="*/ 320 h 441"/>
                <a:gd name="T2" fmla="*/ 264 w 297"/>
                <a:gd name="T3" fmla="*/ 424 h 441"/>
                <a:gd name="T4" fmla="*/ 296 w 297"/>
                <a:gd name="T5" fmla="*/ 440 h 441"/>
                <a:gd name="T6" fmla="*/ 80 w 297"/>
                <a:gd name="T7" fmla="*/ 440 h 441"/>
                <a:gd name="T8" fmla="*/ 32 w 297"/>
                <a:gd name="T9" fmla="*/ 384 h 441"/>
                <a:gd name="T10" fmla="*/ 0 w 297"/>
                <a:gd name="T11" fmla="*/ 264 h 441"/>
                <a:gd name="T12" fmla="*/ 0 w 297"/>
                <a:gd name="T13" fmla="*/ 184 h 441"/>
                <a:gd name="T14" fmla="*/ 24 w 297"/>
                <a:gd name="T15" fmla="*/ 112 h 441"/>
                <a:gd name="T16" fmla="*/ 64 w 297"/>
                <a:gd name="T17" fmla="*/ 48 h 441"/>
                <a:gd name="T18" fmla="*/ 120 w 297"/>
                <a:gd name="T19" fmla="*/ 0 h 441"/>
                <a:gd name="T20" fmla="*/ 176 w 297"/>
                <a:gd name="T21" fmla="*/ 40 h 441"/>
                <a:gd name="T22" fmla="*/ 224 w 297"/>
                <a:gd name="T23" fmla="*/ 72 h 441"/>
                <a:gd name="T24" fmla="*/ 184 w 297"/>
                <a:gd name="T25" fmla="*/ 120 h 441"/>
                <a:gd name="T26" fmla="*/ 152 w 297"/>
                <a:gd name="T27" fmla="*/ 176 h 441"/>
                <a:gd name="T28" fmla="*/ 144 w 297"/>
                <a:gd name="T29" fmla="*/ 248 h 441"/>
                <a:gd name="T30" fmla="*/ 176 w 297"/>
                <a:gd name="T31" fmla="*/ 320 h 4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7"/>
                <a:gd name="T49" fmla="*/ 0 h 441"/>
                <a:gd name="T50" fmla="*/ 297 w 297"/>
                <a:gd name="T51" fmla="*/ 441 h 4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7" h="441">
                  <a:moveTo>
                    <a:pt x="176" y="320"/>
                  </a:moveTo>
                  <a:lnTo>
                    <a:pt x="264" y="424"/>
                  </a:lnTo>
                  <a:lnTo>
                    <a:pt x="296" y="440"/>
                  </a:lnTo>
                  <a:lnTo>
                    <a:pt x="80" y="440"/>
                  </a:lnTo>
                  <a:lnTo>
                    <a:pt x="32" y="384"/>
                  </a:lnTo>
                  <a:lnTo>
                    <a:pt x="0" y="264"/>
                  </a:lnTo>
                  <a:lnTo>
                    <a:pt x="0" y="184"/>
                  </a:lnTo>
                  <a:lnTo>
                    <a:pt x="24" y="112"/>
                  </a:lnTo>
                  <a:lnTo>
                    <a:pt x="64" y="48"/>
                  </a:lnTo>
                  <a:lnTo>
                    <a:pt x="120" y="0"/>
                  </a:lnTo>
                  <a:lnTo>
                    <a:pt x="176" y="40"/>
                  </a:lnTo>
                  <a:lnTo>
                    <a:pt x="224" y="72"/>
                  </a:lnTo>
                  <a:lnTo>
                    <a:pt x="184" y="120"/>
                  </a:lnTo>
                  <a:lnTo>
                    <a:pt x="152" y="176"/>
                  </a:lnTo>
                  <a:lnTo>
                    <a:pt x="144" y="248"/>
                  </a:lnTo>
                  <a:lnTo>
                    <a:pt x="176" y="32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cap="rnd">
                  <a:solidFill>
                    <a:srgbClr val="000000"/>
                  </a:solidFill>
                  <a:round/>
                  <a:headEnd/>
                  <a:tailEnd/>
                </a14:hiddenLine>
              </a:ext>
            </a:extLst>
          </p:spPr>
          <p:txBody>
            <a:bodyPr/>
            <a:lstStyle/>
            <a:p>
              <a:pPr algn="l" rtl="0" fontAlgn="base">
                <a:spcBef>
                  <a:spcPct val="0"/>
                </a:spcBef>
                <a:spcAft>
                  <a:spcPct val="0"/>
                </a:spcAft>
              </a:pPr>
              <a:endParaRPr lang="he-IL" b="1">
                <a:solidFill>
                  <a:srgbClr val="001965"/>
                </a:solidFill>
                <a:latin typeface="Verdana" pitchFamily="34" charset="0"/>
              </a:endParaRPr>
            </a:p>
          </p:txBody>
        </p:sp>
        <p:sp>
          <p:nvSpPr>
            <p:cNvPr id="344076" name="Freeform 6"/>
            <p:cNvSpPr>
              <a:spLocks noChangeAspect="1"/>
            </p:cNvSpPr>
            <p:nvPr/>
          </p:nvSpPr>
          <p:spPr bwMode="auto">
            <a:xfrm>
              <a:off x="2445" y="987"/>
              <a:ext cx="297" cy="457"/>
            </a:xfrm>
            <a:custGeom>
              <a:avLst/>
              <a:gdLst>
                <a:gd name="T0" fmla="*/ 132 w 297"/>
                <a:gd name="T1" fmla="*/ 0 h 457"/>
                <a:gd name="T2" fmla="*/ 218 w 297"/>
                <a:gd name="T3" fmla="*/ 71 h 457"/>
                <a:gd name="T4" fmla="*/ 296 w 297"/>
                <a:gd name="T5" fmla="*/ 134 h 457"/>
                <a:gd name="T6" fmla="*/ 296 w 297"/>
                <a:gd name="T7" fmla="*/ 307 h 457"/>
                <a:gd name="T8" fmla="*/ 280 w 297"/>
                <a:gd name="T9" fmla="*/ 377 h 457"/>
                <a:gd name="T10" fmla="*/ 257 w 297"/>
                <a:gd name="T11" fmla="*/ 456 h 457"/>
                <a:gd name="T12" fmla="*/ 0 w 297"/>
                <a:gd name="T13" fmla="*/ 456 h 457"/>
                <a:gd name="T14" fmla="*/ 70 w 297"/>
                <a:gd name="T15" fmla="*/ 417 h 457"/>
                <a:gd name="T16" fmla="*/ 101 w 297"/>
                <a:gd name="T17" fmla="*/ 385 h 457"/>
                <a:gd name="T18" fmla="*/ 132 w 297"/>
                <a:gd name="T19" fmla="*/ 354 h 457"/>
                <a:gd name="T20" fmla="*/ 164 w 297"/>
                <a:gd name="T21" fmla="*/ 259 h 457"/>
                <a:gd name="T22" fmla="*/ 171 w 297"/>
                <a:gd name="T23" fmla="*/ 173 h 457"/>
                <a:gd name="T24" fmla="*/ 156 w 297"/>
                <a:gd name="T25" fmla="*/ 86 h 457"/>
                <a:gd name="T26" fmla="*/ 132 w 297"/>
                <a:gd name="T27" fmla="*/ 0 h 4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7"/>
                <a:gd name="T43" fmla="*/ 0 h 457"/>
                <a:gd name="T44" fmla="*/ 297 w 297"/>
                <a:gd name="T45" fmla="*/ 457 h 4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7" h="457">
                  <a:moveTo>
                    <a:pt x="132" y="0"/>
                  </a:moveTo>
                  <a:lnTo>
                    <a:pt x="218" y="71"/>
                  </a:lnTo>
                  <a:lnTo>
                    <a:pt x="296" y="134"/>
                  </a:lnTo>
                  <a:lnTo>
                    <a:pt x="296" y="307"/>
                  </a:lnTo>
                  <a:lnTo>
                    <a:pt x="280" y="377"/>
                  </a:lnTo>
                  <a:lnTo>
                    <a:pt x="257" y="456"/>
                  </a:lnTo>
                  <a:lnTo>
                    <a:pt x="0" y="456"/>
                  </a:lnTo>
                  <a:lnTo>
                    <a:pt x="70" y="417"/>
                  </a:lnTo>
                  <a:lnTo>
                    <a:pt x="101" y="385"/>
                  </a:lnTo>
                  <a:lnTo>
                    <a:pt x="132" y="354"/>
                  </a:lnTo>
                  <a:lnTo>
                    <a:pt x="164" y="259"/>
                  </a:lnTo>
                  <a:lnTo>
                    <a:pt x="171" y="173"/>
                  </a:lnTo>
                  <a:lnTo>
                    <a:pt x="156" y="86"/>
                  </a:lnTo>
                  <a:lnTo>
                    <a:pt x="132" y="0"/>
                  </a:lnTo>
                </a:path>
              </a:pathLst>
            </a:custGeom>
            <a:solidFill>
              <a:srgbClr val="FF8A21"/>
            </a:solidFill>
            <a:ln>
              <a:noFill/>
            </a:ln>
            <a:extLst>
              <a:ext uri="{91240B29-F687-4F45-9708-019B960494DF}">
                <a14:hiddenLine xmlns="" xmlns:a14="http://schemas.microsoft.com/office/drawing/2010/main" w="50800" cap="rnd">
                  <a:solidFill>
                    <a:srgbClr val="000000"/>
                  </a:solidFill>
                  <a:round/>
                  <a:headEnd/>
                  <a:tailEnd/>
                </a14:hiddenLine>
              </a:ext>
            </a:extLst>
          </p:spPr>
          <p:txBody>
            <a:bodyPr/>
            <a:lstStyle/>
            <a:p>
              <a:pPr algn="l" rtl="0" fontAlgn="base">
                <a:spcBef>
                  <a:spcPct val="0"/>
                </a:spcBef>
                <a:spcAft>
                  <a:spcPct val="0"/>
                </a:spcAft>
              </a:pPr>
              <a:endParaRPr lang="he-IL" b="1">
                <a:solidFill>
                  <a:srgbClr val="001965"/>
                </a:solidFill>
                <a:latin typeface="Verdana" pitchFamily="34" charset="0"/>
              </a:endParaRPr>
            </a:p>
          </p:txBody>
        </p:sp>
        <p:sp>
          <p:nvSpPr>
            <p:cNvPr id="344077" name="Freeform 7"/>
            <p:cNvSpPr>
              <a:spLocks noChangeAspect="1"/>
            </p:cNvSpPr>
            <p:nvPr/>
          </p:nvSpPr>
          <p:spPr bwMode="auto">
            <a:xfrm>
              <a:off x="2445" y="987"/>
              <a:ext cx="305" cy="465"/>
            </a:xfrm>
            <a:custGeom>
              <a:avLst/>
              <a:gdLst>
                <a:gd name="T0" fmla="*/ 144 w 305"/>
                <a:gd name="T1" fmla="*/ 0 h 465"/>
                <a:gd name="T2" fmla="*/ 224 w 305"/>
                <a:gd name="T3" fmla="*/ 72 h 465"/>
                <a:gd name="T4" fmla="*/ 304 w 305"/>
                <a:gd name="T5" fmla="*/ 136 h 465"/>
                <a:gd name="T6" fmla="*/ 304 w 305"/>
                <a:gd name="T7" fmla="*/ 312 h 465"/>
                <a:gd name="T8" fmla="*/ 288 w 305"/>
                <a:gd name="T9" fmla="*/ 384 h 465"/>
                <a:gd name="T10" fmla="*/ 264 w 305"/>
                <a:gd name="T11" fmla="*/ 464 h 465"/>
                <a:gd name="T12" fmla="*/ 0 w 305"/>
                <a:gd name="T13" fmla="*/ 464 h 465"/>
                <a:gd name="T14" fmla="*/ 72 w 305"/>
                <a:gd name="T15" fmla="*/ 424 h 465"/>
                <a:gd name="T16" fmla="*/ 104 w 305"/>
                <a:gd name="T17" fmla="*/ 392 h 465"/>
                <a:gd name="T18" fmla="*/ 136 w 305"/>
                <a:gd name="T19" fmla="*/ 360 h 465"/>
                <a:gd name="T20" fmla="*/ 168 w 305"/>
                <a:gd name="T21" fmla="*/ 264 h 465"/>
                <a:gd name="T22" fmla="*/ 176 w 305"/>
                <a:gd name="T23" fmla="*/ 176 h 465"/>
                <a:gd name="T24" fmla="*/ 160 w 305"/>
                <a:gd name="T25" fmla="*/ 88 h 465"/>
                <a:gd name="T26" fmla="*/ 144 w 305"/>
                <a:gd name="T27" fmla="*/ 0 h 4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5"/>
                <a:gd name="T43" fmla="*/ 0 h 465"/>
                <a:gd name="T44" fmla="*/ 305 w 305"/>
                <a:gd name="T45" fmla="*/ 465 h 4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5" h="465">
                  <a:moveTo>
                    <a:pt x="144" y="0"/>
                  </a:moveTo>
                  <a:lnTo>
                    <a:pt x="224" y="72"/>
                  </a:lnTo>
                  <a:lnTo>
                    <a:pt x="304" y="136"/>
                  </a:lnTo>
                  <a:lnTo>
                    <a:pt x="304" y="312"/>
                  </a:lnTo>
                  <a:lnTo>
                    <a:pt x="288" y="384"/>
                  </a:lnTo>
                  <a:lnTo>
                    <a:pt x="264" y="464"/>
                  </a:lnTo>
                  <a:lnTo>
                    <a:pt x="0" y="464"/>
                  </a:lnTo>
                  <a:lnTo>
                    <a:pt x="72" y="424"/>
                  </a:lnTo>
                  <a:lnTo>
                    <a:pt x="104" y="392"/>
                  </a:lnTo>
                  <a:lnTo>
                    <a:pt x="136" y="360"/>
                  </a:lnTo>
                  <a:lnTo>
                    <a:pt x="168" y="264"/>
                  </a:lnTo>
                  <a:lnTo>
                    <a:pt x="176" y="176"/>
                  </a:lnTo>
                  <a:lnTo>
                    <a:pt x="160" y="88"/>
                  </a:lnTo>
                  <a:lnTo>
                    <a:pt x="144"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cap="rnd">
                  <a:solidFill>
                    <a:srgbClr val="000000"/>
                  </a:solidFill>
                  <a:round/>
                  <a:headEnd/>
                  <a:tailEnd/>
                </a14:hiddenLine>
              </a:ext>
            </a:extLst>
          </p:spPr>
          <p:txBody>
            <a:bodyPr/>
            <a:lstStyle/>
            <a:p>
              <a:pPr algn="l" rtl="0" fontAlgn="base">
                <a:spcBef>
                  <a:spcPct val="0"/>
                </a:spcBef>
                <a:spcAft>
                  <a:spcPct val="0"/>
                </a:spcAft>
              </a:pPr>
              <a:endParaRPr lang="he-IL" b="1">
                <a:solidFill>
                  <a:srgbClr val="001965"/>
                </a:solidFill>
                <a:latin typeface="Verdana" pitchFamily="34" charset="0"/>
              </a:endParaRPr>
            </a:p>
          </p:txBody>
        </p:sp>
        <p:sp>
          <p:nvSpPr>
            <p:cNvPr id="344078" name="Freeform 8"/>
            <p:cNvSpPr>
              <a:spLocks noChangeAspect="1"/>
            </p:cNvSpPr>
            <p:nvPr/>
          </p:nvSpPr>
          <p:spPr bwMode="auto">
            <a:xfrm>
              <a:off x="2517" y="179"/>
              <a:ext cx="713" cy="1265"/>
            </a:xfrm>
            <a:custGeom>
              <a:avLst/>
              <a:gdLst>
                <a:gd name="T0" fmla="*/ 293 w 713"/>
                <a:gd name="T1" fmla="*/ 48 h 1265"/>
                <a:gd name="T2" fmla="*/ 269 w 713"/>
                <a:gd name="T3" fmla="*/ 0 h 1265"/>
                <a:gd name="T4" fmla="*/ 340 w 713"/>
                <a:gd name="T5" fmla="*/ 48 h 1265"/>
                <a:gd name="T6" fmla="*/ 490 w 713"/>
                <a:gd name="T7" fmla="*/ 159 h 1265"/>
                <a:gd name="T8" fmla="*/ 570 w 713"/>
                <a:gd name="T9" fmla="*/ 238 h 1265"/>
                <a:gd name="T10" fmla="*/ 641 w 713"/>
                <a:gd name="T11" fmla="*/ 326 h 1265"/>
                <a:gd name="T12" fmla="*/ 688 w 713"/>
                <a:gd name="T13" fmla="*/ 421 h 1265"/>
                <a:gd name="T14" fmla="*/ 712 w 713"/>
                <a:gd name="T15" fmla="*/ 525 h 1265"/>
                <a:gd name="T16" fmla="*/ 704 w 713"/>
                <a:gd name="T17" fmla="*/ 612 h 1265"/>
                <a:gd name="T18" fmla="*/ 672 w 713"/>
                <a:gd name="T19" fmla="*/ 676 h 1265"/>
                <a:gd name="T20" fmla="*/ 625 w 713"/>
                <a:gd name="T21" fmla="*/ 739 h 1265"/>
                <a:gd name="T22" fmla="*/ 570 w 713"/>
                <a:gd name="T23" fmla="*/ 787 h 1265"/>
                <a:gd name="T24" fmla="*/ 467 w 713"/>
                <a:gd name="T25" fmla="*/ 874 h 1265"/>
                <a:gd name="T26" fmla="*/ 435 w 713"/>
                <a:gd name="T27" fmla="*/ 922 h 1265"/>
                <a:gd name="T28" fmla="*/ 419 w 713"/>
                <a:gd name="T29" fmla="*/ 986 h 1265"/>
                <a:gd name="T30" fmla="*/ 427 w 713"/>
                <a:gd name="T31" fmla="*/ 1192 h 1265"/>
                <a:gd name="T32" fmla="*/ 443 w 713"/>
                <a:gd name="T33" fmla="*/ 1248 h 1265"/>
                <a:gd name="T34" fmla="*/ 483 w 713"/>
                <a:gd name="T35" fmla="*/ 1264 h 1265"/>
                <a:gd name="T36" fmla="*/ 261 w 713"/>
                <a:gd name="T37" fmla="*/ 1264 h 1265"/>
                <a:gd name="T38" fmla="*/ 285 w 713"/>
                <a:gd name="T39" fmla="*/ 962 h 1265"/>
                <a:gd name="T40" fmla="*/ 301 w 713"/>
                <a:gd name="T41" fmla="*/ 882 h 1265"/>
                <a:gd name="T42" fmla="*/ 332 w 713"/>
                <a:gd name="T43" fmla="*/ 827 h 1265"/>
                <a:gd name="T44" fmla="*/ 388 w 713"/>
                <a:gd name="T45" fmla="*/ 755 h 1265"/>
                <a:gd name="T46" fmla="*/ 467 w 713"/>
                <a:gd name="T47" fmla="*/ 692 h 1265"/>
                <a:gd name="T48" fmla="*/ 530 w 713"/>
                <a:gd name="T49" fmla="*/ 612 h 1265"/>
                <a:gd name="T50" fmla="*/ 554 w 713"/>
                <a:gd name="T51" fmla="*/ 572 h 1265"/>
                <a:gd name="T52" fmla="*/ 562 w 713"/>
                <a:gd name="T53" fmla="*/ 517 h 1265"/>
                <a:gd name="T54" fmla="*/ 538 w 713"/>
                <a:gd name="T55" fmla="*/ 405 h 1265"/>
                <a:gd name="T56" fmla="*/ 467 w 713"/>
                <a:gd name="T57" fmla="*/ 286 h 1265"/>
                <a:gd name="T58" fmla="*/ 396 w 713"/>
                <a:gd name="T59" fmla="*/ 175 h 1265"/>
                <a:gd name="T60" fmla="*/ 332 w 713"/>
                <a:gd name="T61" fmla="*/ 111 h 1265"/>
                <a:gd name="T62" fmla="*/ 348 w 713"/>
                <a:gd name="T63" fmla="*/ 159 h 1265"/>
                <a:gd name="T64" fmla="*/ 348 w 713"/>
                <a:gd name="T65" fmla="*/ 215 h 1265"/>
                <a:gd name="T66" fmla="*/ 332 w 713"/>
                <a:gd name="T67" fmla="*/ 270 h 1265"/>
                <a:gd name="T68" fmla="*/ 301 w 713"/>
                <a:gd name="T69" fmla="*/ 326 h 1265"/>
                <a:gd name="T70" fmla="*/ 198 w 713"/>
                <a:gd name="T71" fmla="*/ 445 h 1265"/>
                <a:gd name="T72" fmla="*/ 166 w 713"/>
                <a:gd name="T73" fmla="*/ 533 h 1265"/>
                <a:gd name="T74" fmla="*/ 166 w 713"/>
                <a:gd name="T75" fmla="*/ 572 h 1265"/>
                <a:gd name="T76" fmla="*/ 182 w 713"/>
                <a:gd name="T77" fmla="*/ 620 h 1265"/>
                <a:gd name="T78" fmla="*/ 214 w 713"/>
                <a:gd name="T79" fmla="*/ 660 h 1265"/>
                <a:gd name="T80" fmla="*/ 261 w 713"/>
                <a:gd name="T81" fmla="*/ 700 h 1265"/>
                <a:gd name="T82" fmla="*/ 324 w 713"/>
                <a:gd name="T83" fmla="*/ 731 h 1265"/>
                <a:gd name="T84" fmla="*/ 285 w 713"/>
                <a:gd name="T85" fmla="*/ 803 h 1265"/>
                <a:gd name="T86" fmla="*/ 253 w 713"/>
                <a:gd name="T87" fmla="*/ 882 h 1265"/>
                <a:gd name="T88" fmla="*/ 119 w 713"/>
                <a:gd name="T89" fmla="*/ 787 h 1265"/>
                <a:gd name="T90" fmla="*/ 40 w 713"/>
                <a:gd name="T91" fmla="*/ 708 h 1265"/>
                <a:gd name="T92" fmla="*/ 16 w 713"/>
                <a:gd name="T93" fmla="*/ 668 h 1265"/>
                <a:gd name="T94" fmla="*/ 0 w 713"/>
                <a:gd name="T95" fmla="*/ 620 h 1265"/>
                <a:gd name="T96" fmla="*/ 16 w 713"/>
                <a:gd name="T97" fmla="*/ 509 h 1265"/>
                <a:gd name="T98" fmla="*/ 71 w 713"/>
                <a:gd name="T99" fmla="*/ 413 h 1265"/>
                <a:gd name="T100" fmla="*/ 182 w 713"/>
                <a:gd name="T101" fmla="*/ 294 h 1265"/>
                <a:gd name="T102" fmla="*/ 261 w 713"/>
                <a:gd name="T103" fmla="*/ 191 h 1265"/>
                <a:gd name="T104" fmla="*/ 293 w 713"/>
                <a:gd name="T105" fmla="*/ 119 h 1265"/>
                <a:gd name="T106" fmla="*/ 293 w 713"/>
                <a:gd name="T107" fmla="*/ 48 h 126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13"/>
                <a:gd name="T163" fmla="*/ 0 h 1265"/>
                <a:gd name="T164" fmla="*/ 713 w 713"/>
                <a:gd name="T165" fmla="*/ 1265 h 126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13" h="1265">
                  <a:moveTo>
                    <a:pt x="293" y="48"/>
                  </a:moveTo>
                  <a:lnTo>
                    <a:pt x="269" y="0"/>
                  </a:lnTo>
                  <a:lnTo>
                    <a:pt x="340" y="48"/>
                  </a:lnTo>
                  <a:lnTo>
                    <a:pt x="490" y="159"/>
                  </a:lnTo>
                  <a:lnTo>
                    <a:pt x="570" y="238"/>
                  </a:lnTo>
                  <a:lnTo>
                    <a:pt x="641" y="326"/>
                  </a:lnTo>
                  <a:lnTo>
                    <a:pt x="688" y="421"/>
                  </a:lnTo>
                  <a:lnTo>
                    <a:pt x="712" y="525"/>
                  </a:lnTo>
                  <a:lnTo>
                    <a:pt x="704" y="612"/>
                  </a:lnTo>
                  <a:lnTo>
                    <a:pt x="672" y="676"/>
                  </a:lnTo>
                  <a:lnTo>
                    <a:pt x="625" y="739"/>
                  </a:lnTo>
                  <a:lnTo>
                    <a:pt x="570" y="787"/>
                  </a:lnTo>
                  <a:lnTo>
                    <a:pt x="467" y="874"/>
                  </a:lnTo>
                  <a:lnTo>
                    <a:pt x="435" y="922"/>
                  </a:lnTo>
                  <a:lnTo>
                    <a:pt x="419" y="986"/>
                  </a:lnTo>
                  <a:lnTo>
                    <a:pt x="427" y="1192"/>
                  </a:lnTo>
                  <a:lnTo>
                    <a:pt x="443" y="1248"/>
                  </a:lnTo>
                  <a:lnTo>
                    <a:pt x="483" y="1264"/>
                  </a:lnTo>
                  <a:lnTo>
                    <a:pt x="261" y="1264"/>
                  </a:lnTo>
                  <a:lnTo>
                    <a:pt x="285" y="962"/>
                  </a:lnTo>
                  <a:lnTo>
                    <a:pt x="301" y="882"/>
                  </a:lnTo>
                  <a:lnTo>
                    <a:pt x="332" y="827"/>
                  </a:lnTo>
                  <a:lnTo>
                    <a:pt x="388" y="755"/>
                  </a:lnTo>
                  <a:lnTo>
                    <a:pt x="467" y="692"/>
                  </a:lnTo>
                  <a:lnTo>
                    <a:pt x="530" y="612"/>
                  </a:lnTo>
                  <a:lnTo>
                    <a:pt x="554" y="572"/>
                  </a:lnTo>
                  <a:lnTo>
                    <a:pt x="562" y="517"/>
                  </a:lnTo>
                  <a:lnTo>
                    <a:pt x="538" y="405"/>
                  </a:lnTo>
                  <a:lnTo>
                    <a:pt x="467" y="286"/>
                  </a:lnTo>
                  <a:lnTo>
                    <a:pt x="396" y="175"/>
                  </a:lnTo>
                  <a:lnTo>
                    <a:pt x="332" y="111"/>
                  </a:lnTo>
                  <a:lnTo>
                    <a:pt x="348" y="159"/>
                  </a:lnTo>
                  <a:lnTo>
                    <a:pt x="348" y="215"/>
                  </a:lnTo>
                  <a:lnTo>
                    <a:pt x="332" y="270"/>
                  </a:lnTo>
                  <a:lnTo>
                    <a:pt x="301" y="326"/>
                  </a:lnTo>
                  <a:lnTo>
                    <a:pt x="198" y="445"/>
                  </a:lnTo>
                  <a:lnTo>
                    <a:pt x="166" y="533"/>
                  </a:lnTo>
                  <a:lnTo>
                    <a:pt x="166" y="572"/>
                  </a:lnTo>
                  <a:lnTo>
                    <a:pt x="182" y="620"/>
                  </a:lnTo>
                  <a:lnTo>
                    <a:pt x="214" y="660"/>
                  </a:lnTo>
                  <a:lnTo>
                    <a:pt x="261" y="700"/>
                  </a:lnTo>
                  <a:lnTo>
                    <a:pt x="324" y="731"/>
                  </a:lnTo>
                  <a:lnTo>
                    <a:pt x="285" y="803"/>
                  </a:lnTo>
                  <a:lnTo>
                    <a:pt x="253" y="882"/>
                  </a:lnTo>
                  <a:lnTo>
                    <a:pt x="119" y="787"/>
                  </a:lnTo>
                  <a:lnTo>
                    <a:pt x="40" y="708"/>
                  </a:lnTo>
                  <a:lnTo>
                    <a:pt x="16" y="668"/>
                  </a:lnTo>
                  <a:lnTo>
                    <a:pt x="0" y="620"/>
                  </a:lnTo>
                  <a:lnTo>
                    <a:pt x="16" y="509"/>
                  </a:lnTo>
                  <a:lnTo>
                    <a:pt x="71" y="413"/>
                  </a:lnTo>
                  <a:lnTo>
                    <a:pt x="182" y="294"/>
                  </a:lnTo>
                  <a:lnTo>
                    <a:pt x="261" y="191"/>
                  </a:lnTo>
                  <a:lnTo>
                    <a:pt x="293" y="119"/>
                  </a:lnTo>
                  <a:lnTo>
                    <a:pt x="293" y="48"/>
                  </a:lnTo>
                </a:path>
              </a:pathLst>
            </a:custGeom>
            <a:solidFill>
              <a:srgbClr val="FF8A21"/>
            </a:solidFill>
            <a:ln>
              <a:noFill/>
            </a:ln>
            <a:extLst>
              <a:ext uri="{91240B29-F687-4F45-9708-019B960494DF}">
                <a14:hiddenLine xmlns="" xmlns:a14="http://schemas.microsoft.com/office/drawing/2010/main" w="50800" cap="rnd">
                  <a:solidFill>
                    <a:srgbClr val="000000"/>
                  </a:solidFill>
                  <a:round/>
                  <a:headEnd/>
                  <a:tailEnd/>
                </a14:hiddenLine>
              </a:ext>
            </a:extLst>
          </p:spPr>
          <p:txBody>
            <a:bodyPr/>
            <a:lstStyle/>
            <a:p>
              <a:pPr algn="l" rtl="0" fontAlgn="base">
                <a:spcBef>
                  <a:spcPct val="0"/>
                </a:spcBef>
                <a:spcAft>
                  <a:spcPct val="0"/>
                </a:spcAft>
              </a:pPr>
              <a:endParaRPr lang="he-IL" b="1">
                <a:solidFill>
                  <a:srgbClr val="001965"/>
                </a:solidFill>
                <a:latin typeface="Verdana" pitchFamily="34" charset="0"/>
              </a:endParaRPr>
            </a:p>
          </p:txBody>
        </p:sp>
        <p:sp>
          <p:nvSpPr>
            <p:cNvPr id="344079" name="Freeform 9"/>
            <p:cNvSpPr>
              <a:spLocks noChangeAspect="1"/>
            </p:cNvSpPr>
            <p:nvPr/>
          </p:nvSpPr>
          <p:spPr bwMode="auto">
            <a:xfrm>
              <a:off x="2517" y="179"/>
              <a:ext cx="721" cy="1273"/>
            </a:xfrm>
            <a:custGeom>
              <a:avLst/>
              <a:gdLst>
                <a:gd name="T0" fmla="*/ 296 w 721"/>
                <a:gd name="T1" fmla="*/ 48 h 1273"/>
                <a:gd name="T2" fmla="*/ 272 w 721"/>
                <a:gd name="T3" fmla="*/ 0 h 1273"/>
                <a:gd name="T4" fmla="*/ 344 w 721"/>
                <a:gd name="T5" fmla="*/ 48 h 1273"/>
                <a:gd name="T6" fmla="*/ 496 w 721"/>
                <a:gd name="T7" fmla="*/ 160 h 1273"/>
                <a:gd name="T8" fmla="*/ 576 w 721"/>
                <a:gd name="T9" fmla="*/ 240 h 1273"/>
                <a:gd name="T10" fmla="*/ 648 w 721"/>
                <a:gd name="T11" fmla="*/ 328 h 1273"/>
                <a:gd name="T12" fmla="*/ 696 w 721"/>
                <a:gd name="T13" fmla="*/ 424 h 1273"/>
                <a:gd name="T14" fmla="*/ 720 w 721"/>
                <a:gd name="T15" fmla="*/ 528 h 1273"/>
                <a:gd name="T16" fmla="*/ 712 w 721"/>
                <a:gd name="T17" fmla="*/ 616 h 1273"/>
                <a:gd name="T18" fmla="*/ 680 w 721"/>
                <a:gd name="T19" fmla="*/ 680 h 1273"/>
                <a:gd name="T20" fmla="*/ 632 w 721"/>
                <a:gd name="T21" fmla="*/ 744 h 1273"/>
                <a:gd name="T22" fmla="*/ 576 w 721"/>
                <a:gd name="T23" fmla="*/ 792 h 1273"/>
                <a:gd name="T24" fmla="*/ 472 w 721"/>
                <a:gd name="T25" fmla="*/ 880 h 1273"/>
                <a:gd name="T26" fmla="*/ 440 w 721"/>
                <a:gd name="T27" fmla="*/ 928 h 1273"/>
                <a:gd name="T28" fmla="*/ 424 w 721"/>
                <a:gd name="T29" fmla="*/ 992 h 1273"/>
                <a:gd name="T30" fmla="*/ 432 w 721"/>
                <a:gd name="T31" fmla="*/ 1200 h 1273"/>
                <a:gd name="T32" fmla="*/ 448 w 721"/>
                <a:gd name="T33" fmla="*/ 1256 h 1273"/>
                <a:gd name="T34" fmla="*/ 488 w 721"/>
                <a:gd name="T35" fmla="*/ 1272 h 1273"/>
                <a:gd name="T36" fmla="*/ 264 w 721"/>
                <a:gd name="T37" fmla="*/ 1272 h 1273"/>
                <a:gd name="T38" fmla="*/ 288 w 721"/>
                <a:gd name="T39" fmla="*/ 968 h 1273"/>
                <a:gd name="T40" fmla="*/ 304 w 721"/>
                <a:gd name="T41" fmla="*/ 888 h 1273"/>
                <a:gd name="T42" fmla="*/ 336 w 721"/>
                <a:gd name="T43" fmla="*/ 832 h 1273"/>
                <a:gd name="T44" fmla="*/ 392 w 721"/>
                <a:gd name="T45" fmla="*/ 760 h 1273"/>
                <a:gd name="T46" fmla="*/ 472 w 721"/>
                <a:gd name="T47" fmla="*/ 696 h 1273"/>
                <a:gd name="T48" fmla="*/ 536 w 721"/>
                <a:gd name="T49" fmla="*/ 616 h 1273"/>
                <a:gd name="T50" fmla="*/ 560 w 721"/>
                <a:gd name="T51" fmla="*/ 576 h 1273"/>
                <a:gd name="T52" fmla="*/ 568 w 721"/>
                <a:gd name="T53" fmla="*/ 520 h 1273"/>
                <a:gd name="T54" fmla="*/ 544 w 721"/>
                <a:gd name="T55" fmla="*/ 408 h 1273"/>
                <a:gd name="T56" fmla="*/ 472 w 721"/>
                <a:gd name="T57" fmla="*/ 288 h 1273"/>
                <a:gd name="T58" fmla="*/ 400 w 721"/>
                <a:gd name="T59" fmla="*/ 176 h 1273"/>
                <a:gd name="T60" fmla="*/ 336 w 721"/>
                <a:gd name="T61" fmla="*/ 112 h 1273"/>
                <a:gd name="T62" fmla="*/ 352 w 721"/>
                <a:gd name="T63" fmla="*/ 160 h 1273"/>
                <a:gd name="T64" fmla="*/ 352 w 721"/>
                <a:gd name="T65" fmla="*/ 216 h 1273"/>
                <a:gd name="T66" fmla="*/ 336 w 721"/>
                <a:gd name="T67" fmla="*/ 272 h 1273"/>
                <a:gd name="T68" fmla="*/ 304 w 721"/>
                <a:gd name="T69" fmla="*/ 328 h 1273"/>
                <a:gd name="T70" fmla="*/ 200 w 721"/>
                <a:gd name="T71" fmla="*/ 448 h 1273"/>
                <a:gd name="T72" fmla="*/ 168 w 721"/>
                <a:gd name="T73" fmla="*/ 536 h 1273"/>
                <a:gd name="T74" fmla="*/ 168 w 721"/>
                <a:gd name="T75" fmla="*/ 576 h 1273"/>
                <a:gd name="T76" fmla="*/ 184 w 721"/>
                <a:gd name="T77" fmla="*/ 624 h 1273"/>
                <a:gd name="T78" fmla="*/ 216 w 721"/>
                <a:gd name="T79" fmla="*/ 664 h 1273"/>
                <a:gd name="T80" fmla="*/ 264 w 721"/>
                <a:gd name="T81" fmla="*/ 704 h 1273"/>
                <a:gd name="T82" fmla="*/ 328 w 721"/>
                <a:gd name="T83" fmla="*/ 736 h 1273"/>
                <a:gd name="T84" fmla="*/ 288 w 721"/>
                <a:gd name="T85" fmla="*/ 808 h 1273"/>
                <a:gd name="T86" fmla="*/ 256 w 721"/>
                <a:gd name="T87" fmla="*/ 888 h 1273"/>
                <a:gd name="T88" fmla="*/ 120 w 721"/>
                <a:gd name="T89" fmla="*/ 792 h 1273"/>
                <a:gd name="T90" fmla="*/ 40 w 721"/>
                <a:gd name="T91" fmla="*/ 712 h 1273"/>
                <a:gd name="T92" fmla="*/ 16 w 721"/>
                <a:gd name="T93" fmla="*/ 672 h 1273"/>
                <a:gd name="T94" fmla="*/ 0 w 721"/>
                <a:gd name="T95" fmla="*/ 624 h 1273"/>
                <a:gd name="T96" fmla="*/ 16 w 721"/>
                <a:gd name="T97" fmla="*/ 512 h 1273"/>
                <a:gd name="T98" fmla="*/ 72 w 721"/>
                <a:gd name="T99" fmla="*/ 416 h 1273"/>
                <a:gd name="T100" fmla="*/ 184 w 721"/>
                <a:gd name="T101" fmla="*/ 296 h 1273"/>
                <a:gd name="T102" fmla="*/ 264 w 721"/>
                <a:gd name="T103" fmla="*/ 192 h 1273"/>
                <a:gd name="T104" fmla="*/ 296 w 721"/>
                <a:gd name="T105" fmla="*/ 120 h 1273"/>
                <a:gd name="T106" fmla="*/ 296 w 721"/>
                <a:gd name="T107" fmla="*/ 48 h 12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21"/>
                <a:gd name="T163" fmla="*/ 0 h 1273"/>
                <a:gd name="T164" fmla="*/ 721 w 721"/>
                <a:gd name="T165" fmla="*/ 1273 h 12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21" h="1273">
                  <a:moveTo>
                    <a:pt x="296" y="48"/>
                  </a:moveTo>
                  <a:lnTo>
                    <a:pt x="272" y="0"/>
                  </a:lnTo>
                  <a:lnTo>
                    <a:pt x="344" y="48"/>
                  </a:lnTo>
                  <a:lnTo>
                    <a:pt x="496" y="160"/>
                  </a:lnTo>
                  <a:lnTo>
                    <a:pt x="576" y="240"/>
                  </a:lnTo>
                  <a:lnTo>
                    <a:pt x="648" y="328"/>
                  </a:lnTo>
                  <a:lnTo>
                    <a:pt x="696" y="424"/>
                  </a:lnTo>
                  <a:lnTo>
                    <a:pt x="720" y="528"/>
                  </a:lnTo>
                  <a:lnTo>
                    <a:pt x="712" y="616"/>
                  </a:lnTo>
                  <a:lnTo>
                    <a:pt x="680" y="680"/>
                  </a:lnTo>
                  <a:lnTo>
                    <a:pt x="632" y="744"/>
                  </a:lnTo>
                  <a:lnTo>
                    <a:pt x="576" y="792"/>
                  </a:lnTo>
                  <a:lnTo>
                    <a:pt x="472" y="880"/>
                  </a:lnTo>
                  <a:lnTo>
                    <a:pt x="440" y="928"/>
                  </a:lnTo>
                  <a:lnTo>
                    <a:pt x="424" y="992"/>
                  </a:lnTo>
                  <a:lnTo>
                    <a:pt x="432" y="1200"/>
                  </a:lnTo>
                  <a:lnTo>
                    <a:pt x="448" y="1256"/>
                  </a:lnTo>
                  <a:lnTo>
                    <a:pt x="488" y="1272"/>
                  </a:lnTo>
                  <a:lnTo>
                    <a:pt x="264" y="1272"/>
                  </a:lnTo>
                  <a:lnTo>
                    <a:pt x="288" y="968"/>
                  </a:lnTo>
                  <a:lnTo>
                    <a:pt x="304" y="888"/>
                  </a:lnTo>
                  <a:lnTo>
                    <a:pt x="336" y="832"/>
                  </a:lnTo>
                  <a:lnTo>
                    <a:pt x="392" y="760"/>
                  </a:lnTo>
                  <a:lnTo>
                    <a:pt x="472" y="696"/>
                  </a:lnTo>
                  <a:lnTo>
                    <a:pt x="536" y="616"/>
                  </a:lnTo>
                  <a:lnTo>
                    <a:pt x="560" y="576"/>
                  </a:lnTo>
                  <a:lnTo>
                    <a:pt x="568" y="520"/>
                  </a:lnTo>
                  <a:lnTo>
                    <a:pt x="544" y="408"/>
                  </a:lnTo>
                  <a:lnTo>
                    <a:pt x="472" y="288"/>
                  </a:lnTo>
                  <a:lnTo>
                    <a:pt x="400" y="176"/>
                  </a:lnTo>
                  <a:lnTo>
                    <a:pt x="336" y="112"/>
                  </a:lnTo>
                  <a:lnTo>
                    <a:pt x="352" y="160"/>
                  </a:lnTo>
                  <a:lnTo>
                    <a:pt x="352" y="216"/>
                  </a:lnTo>
                  <a:lnTo>
                    <a:pt x="336" y="272"/>
                  </a:lnTo>
                  <a:lnTo>
                    <a:pt x="304" y="328"/>
                  </a:lnTo>
                  <a:lnTo>
                    <a:pt x="200" y="448"/>
                  </a:lnTo>
                  <a:lnTo>
                    <a:pt x="168" y="536"/>
                  </a:lnTo>
                  <a:lnTo>
                    <a:pt x="168" y="576"/>
                  </a:lnTo>
                  <a:lnTo>
                    <a:pt x="184" y="624"/>
                  </a:lnTo>
                  <a:lnTo>
                    <a:pt x="216" y="664"/>
                  </a:lnTo>
                  <a:lnTo>
                    <a:pt x="264" y="704"/>
                  </a:lnTo>
                  <a:lnTo>
                    <a:pt x="328" y="736"/>
                  </a:lnTo>
                  <a:lnTo>
                    <a:pt x="288" y="808"/>
                  </a:lnTo>
                  <a:lnTo>
                    <a:pt x="256" y="888"/>
                  </a:lnTo>
                  <a:lnTo>
                    <a:pt x="120" y="792"/>
                  </a:lnTo>
                  <a:lnTo>
                    <a:pt x="40" y="712"/>
                  </a:lnTo>
                  <a:lnTo>
                    <a:pt x="16" y="672"/>
                  </a:lnTo>
                  <a:lnTo>
                    <a:pt x="0" y="624"/>
                  </a:lnTo>
                  <a:lnTo>
                    <a:pt x="16" y="512"/>
                  </a:lnTo>
                  <a:lnTo>
                    <a:pt x="72" y="416"/>
                  </a:lnTo>
                  <a:lnTo>
                    <a:pt x="184" y="296"/>
                  </a:lnTo>
                  <a:lnTo>
                    <a:pt x="264" y="192"/>
                  </a:lnTo>
                  <a:lnTo>
                    <a:pt x="296" y="120"/>
                  </a:lnTo>
                  <a:lnTo>
                    <a:pt x="296" y="4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cap="rnd">
                  <a:solidFill>
                    <a:srgbClr val="000000"/>
                  </a:solidFill>
                  <a:round/>
                  <a:headEnd/>
                  <a:tailEnd/>
                </a14:hiddenLine>
              </a:ext>
            </a:extLst>
          </p:spPr>
          <p:txBody>
            <a:bodyPr/>
            <a:lstStyle/>
            <a:p>
              <a:pPr algn="l" rtl="0" fontAlgn="base">
                <a:spcBef>
                  <a:spcPct val="0"/>
                </a:spcBef>
                <a:spcAft>
                  <a:spcPct val="0"/>
                </a:spcAft>
              </a:pPr>
              <a:endParaRPr lang="he-IL" b="1">
                <a:solidFill>
                  <a:srgbClr val="001965"/>
                </a:solidFill>
                <a:latin typeface="Verdana" pitchFamily="34" charset="0"/>
              </a:endParaRPr>
            </a:p>
          </p:txBody>
        </p:sp>
      </p:grpSp>
      <p:grpSp>
        <p:nvGrpSpPr>
          <p:cNvPr id="344068" name="Group 10"/>
          <p:cNvGrpSpPr>
            <a:grpSpLocks noChangeAspect="1"/>
          </p:cNvGrpSpPr>
          <p:nvPr/>
        </p:nvGrpSpPr>
        <p:grpSpPr bwMode="auto">
          <a:xfrm>
            <a:off x="323852" y="84138"/>
            <a:ext cx="752475" cy="752475"/>
            <a:chOff x="4947" y="3091"/>
            <a:chExt cx="1073" cy="1081"/>
          </a:xfrm>
        </p:grpSpPr>
        <p:sp>
          <p:nvSpPr>
            <p:cNvPr id="344070" name="Freeform 11"/>
            <p:cNvSpPr>
              <a:spLocks noChangeAspect="1"/>
            </p:cNvSpPr>
            <p:nvPr/>
          </p:nvSpPr>
          <p:spPr bwMode="auto">
            <a:xfrm>
              <a:off x="4947" y="3091"/>
              <a:ext cx="1073" cy="1081"/>
            </a:xfrm>
            <a:custGeom>
              <a:avLst/>
              <a:gdLst>
                <a:gd name="T0" fmla="*/ 56 w 1073"/>
                <a:gd name="T1" fmla="*/ 405 h 1081"/>
                <a:gd name="T2" fmla="*/ 413 w 1073"/>
                <a:gd name="T3" fmla="*/ 56 h 1081"/>
                <a:gd name="T4" fmla="*/ 476 w 1073"/>
                <a:gd name="T5" fmla="*/ 16 h 1081"/>
                <a:gd name="T6" fmla="*/ 508 w 1073"/>
                <a:gd name="T7" fmla="*/ 8 h 1081"/>
                <a:gd name="T8" fmla="*/ 540 w 1073"/>
                <a:gd name="T9" fmla="*/ 0 h 1081"/>
                <a:gd name="T10" fmla="*/ 611 w 1073"/>
                <a:gd name="T11" fmla="*/ 16 h 1081"/>
                <a:gd name="T12" fmla="*/ 667 w 1073"/>
                <a:gd name="T13" fmla="*/ 56 h 1081"/>
                <a:gd name="T14" fmla="*/ 1024 w 1073"/>
                <a:gd name="T15" fmla="*/ 421 h 1081"/>
                <a:gd name="T16" fmla="*/ 1056 w 1073"/>
                <a:gd name="T17" fmla="*/ 484 h 1081"/>
                <a:gd name="T18" fmla="*/ 1072 w 1073"/>
                <a:gd name="T19" fmla="*/ 516 h 1081"/>
                <a:gd name="T20" fmla="*/ 1072 w 1073"/>
                <a:gd name="T21" fmla="*/ 548 h 1081"/>
                <a:gd name="T22" fmla="*/ 1056 w 1073"/>
                <a:gd name="T23" fmla="*/ 619 h 1081"/>
                <a:gd name="T24" fmla="*/ 1016 w 1073"/>
                <a:gd name="T25" fmla="*/ 675 h 1081"/>
                <a:gd name="T26" fmla="*/ 651 w 1073"/>
                <a:gd name="T27" fmla="*/ 1024 h 1081"/>
                <a:gd name="T28" fmla="*/ 596 w 1073"/>
                <a:gd name="T29" fmla="*/ 1064 h 1081"/>
                <a:gd name="T30" fmla="*/ 556 w 1073"/>
                <a:gd name="T31" fmla="*/ 1072 h 1081"/>
                <a:gd name="T32" fmla="*/ 524 w 1073"/>
                <a:gd name="T33" fmla="*/ 1080 h 1081"/>
                <a:gd name="T34" fmla="*/ 461 w 1073"/>
                <a:gd name="T35" fmla="*/ 1064 h 1081"/>
                <a:gd name="T36" fmla="*/ 397 w 1073"/>
                <a:gd name="T37" fmla="*/ 1024 h 1081"/>
                <a:gd name="T38" fmla="*/ 48 w 1073"/>
                <a:gd name="T39" fmla="*/ 659 h 1081"/>
                <a:gd name="T40" fmla="*/ 8 w 1073"/>
                <a:gd name="T41" fmla="*/ 596 h 1081"/>
                <a:gd name="T42" fmla="*/ 0 w 1073"/>
                <a:gd name="T43" fmla="*/ 564 h 1081"/>
                <a:gd name="T44" fmla="*/ 0 w 1073"/>
                <a:gd name="T45" fmla="*/ 532 h 1081"/>
                <a:gd name="T46" fmla="*/ 8 w 1073"/>
                <a:gd name="T47" fmla="*/ 461 h 1081"/>
                <a:gd name="T48" fmla="*/ 56 w 1073"/>
                <a:gd name="T49" fmla="*/ 405 h 10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3"/>
                <a:gd name="T76" fmla="*/ 0 h 1081"/>
                <a:gd name="T77" fmla="*/ 1073 w 1073"/>
                <a:gd name="T78" fmla="*/ 1081 h 10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3" h="1081">
                  <a:moveTo>
                    <a:pt x="56" y="405"/>
                  </a:moveTo>
                  <a:lnTo>
                    <a:pt x="413" y="56"/>
                  </a:lnTo>
                  <a:lnTo>
                    <a:pt x="476" y="16"/>
                  </a:lnTo>
                  <a:lnTo>
                    <a:pt x="508" y="8"/>
                  </a:lnTo>
                  <a:lnTo>
                    <a:pt x="540" y="0"/>
                  </a:lnTo>
                  <a:lnTo>
                    <a:pt x="611" y="16"/>
                  </a:lnTo>
                  <a:lnTo>
                    <a:pt x="667" y="56"/>
                  </a:lnTo>
                  <a:lnTo>
                    <a:pt x="1024" y="421"/>
                  </a:lnTo>
                  <a:lnTo>
                    <a:pt x="1056" y="484"/>
                  </a:lnTo>
                  <a:lnTo>
                    <a:pt x="1072" y="516"/>
                  </a:lnTo>
                  <a:lnTo>
                    <a:pt x="1072" y="548"/>
                  </a:lnTo>
                  <a:lnTo>
                    <a:pt x="1056" y="619"/>
                  </a:lnTo>
                  <a:lnTo>
                    <a:pt x="1016" y="675"/>
                  </a:lnTo>
                  <a:lnTo>
                    <a:pt x="651" y="1024"/>
                  </a:lnTo>
                  <a:lnTo>
                    <a:pt x="596" y="1064"/>
                  </a:lnTo>
                  <a:lnTo>
                    <a:pt x="556" y="1072"/>
                  </a:lnTo>
                  <a:lnTo>
                    <a:pt x="524" y="1080"/>
                  </a:lnTo>
                  <a:lnTo>
                    <a:pt x="461" y="1064"/>
                  </a:lnTo>
                  <a:lnTo>
                    <a:pt x="397" y="1024"/>
                  </a:lnTo>
                  <a:lnTo>
                    <a:pt x="48" y="659"/>
                  </a:lnTo>
                  <a:lnTo>
                    <a:pt x="8" y="596"/>
                  </a:lnTo>
                  <a:lnTo>
                    <a:pt x="0" y="564"/>
                  </a:lnTo>
                  <a:lnTo>
                    <a:pt x="0" y="532"/>
                  </a:lnTo>
                  <a:lnTo>
                    <a:pt x="8" y="461"/>
                  </a:lnTo>
                  <a:lnTo>
                    <a:pt x="56" y="405"/>
                  </a:lnTo>
                </a:path>
              </a:pathLst>
            </a:custGeom>
            <a:solidFill>
              <a:srgbClr val="007132"/>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pPr algn="l" rtl="0" fontAlgn="base">
                <a:spcBef>
                  <a:spcPct val="0"/>
                </a:spcBef>
                <a:spcAft>
                  <a:spcPct val="0"/>
                </a:spcAft>
              </a:pPr>
              <a:endParaRPr lang="he-IL" b="1">
                <a:solidFill>
                  <a:srgbClr val="001965"/>
                </a:solidFill>
                <a:latin typeface="Verdana" pitchFamily="34" charset="0"/>
              </a:endParaRPr>
            </a:p>
          </p:txBody>
        </p:sp>
        <p:sp>
          <p:nvSpPr>
            <p:cNvPr id="344071" name="Freeform 12"/>
            <p:cNvSpPr>
              <a:spLocks noChangeAspect="1"/>
            </p:cNvSpPr>
            <p:nvPr/>
          </p:nvSpPr>
          <p:spPr bwMode="auto">
            <a:xfrm>
              <a:off x="5411" y="3251"/>
              <a:ext cx="393" cy="257"/>
            </a:xfrm>
            <a:custGeom>
              <a:avLst/>
              <a:gdLst>
                <a:gd name="T0" fmla="*/ 329 w 393"/>
                <a:gd name="T1" fmla="*/ 23 h 257"/>
                <a:gd name="T2" fmla="*/ 392 w 393"/>
                <a:gd name="T3" fmla="*/ 93 h 257"/>
                <a:gd name="T4" fmla="*/ 220 w 393"/>
                <a:gd name="T5" fmla="*/ 101 h 257"/>
                <a:gd name="T6" fmla="*/ 110 w 393"/>
                <a:gd name="T7" fmla="*/ 209 h 257"/>
                <a:gd name="T8" fmla="*/ 55 w 393"/>
                <a:gd name="T9" fmla="*/ 256 h 257"/>
                <a:gd name="T10" fmla="*/ 0 w 393"/>
                <a:gd name="T11" fmla="*/ 124 h 257"/>
                <a:gd name="T12" fmla="*/ 125 w 393"/>
                <a:gd name="T13" fmla="*/ 16 h 257"/>
                <a:gd name="T14" fmla="*/ 267 w 393"/>
                <a:gd name="T15" fmla="*/ 0 h 257"/>
                <a:gd name="T16" fmla="*/ 329 w 393"/>
                <a:gd name="T17" fmla="*/ 23 h 2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3"/>
                <a:gd name="T28" fmla="*/ 0 h 257"/>
                <a:gd name="T29" fmla="*/ 393 w 393"/>
                <a:gd name="T30" fmla="*/ 257 h 2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3" h="257">
                  <a:moveTo>
                    <a:pt x="329" y="23"/>
                  </a:moveTo>
                  <a:lnTo>
                    <a:pt x="392" y="93"/>
                  </a:lnTo>
                  <a:lnTo>
                    <a:pt x="220" y="101"/>
                  </a:lnTo>
                  <a:lnTo>
                    <a:pt x="110" y="209"/>
                  </a:lnTo>
                  <a:lnTo>
                    <a:pt x="55" y="256"/>
                  </a:lnTo>
                  <a:lnTo>
                    <a:pt x="0" y="124"/>
                  </a:lnTo>
                  <a:lnTo>
                    <a:pt x="125" y="16"/>
                  </a:lnTo>
                  <a:lnTo>
                    <a:pt x="267" y="0"/>
                  </a:lnTo>
                  <a:lnTo>
                    <a:pt x="329" y="23"/>
                  </a:lnTo>
                </a:path>
              </a:pathLst>
            </a:custGeom>
            <a:solidFill>
              <a:srgbClr val="48A6B2"/>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pPr algn="l" rtl="0" fontAlgn="base">
                <a:spcBef>
                  <a:spcPct val="0"/>
                </a:spcBef>
                <a:spcAft>
                  <a:spcPct val="0"/>
                </a:spcAft>
              </a:pPr>
              <a:endParaRPr lang="he-IL" b="1">
                <a:solidFill>
                  <a:srgbClr val="001965"/>
                </a:solidFill>
                <a:latin typeface="Verdana" pitchFamily="34" charset="0"/>
              </a:endParaRPr>
            </a:p>
          </p:txBody>
        </p:sp>
        <p:sp>
          <p:nvSpPr>
            <p:cNvPr id="344072" name="Freeform 13"/>
            <p:cNvSpPr>
              <a:spLocks noChangeAspect="1"/>
            </p:cNvSpPr>
            <p:nvPr/>
          </p:nvSpPr>
          <p:spPr bwMode="auto">
            <a:xfrm>
              <a:off x="5155" y="3747"/>
              <a:ext cx="369" cy="289"/>
            </a:xfrm>
            <a:custGeom>
              <a:avLst/>
              <a:gdLst>
                <a:gd name="T0" fmla="*/ 0 w 369"/>
                <a:gd name="T1" fmla="*/ 171 h 289"/>
                <a:gd name="T2" fmla="*/ 117 w 369"/>
                <a:gd name="T3" fmla="*/ 288 h 289"/>
                <a:gd name="T4" fmla="*/ 313 w 369"/>
                <a:gd name="T5" fmla="*/ 226 h 289"/>
                <a:gd name="T6" fmla="*/ 368 w 369"/>
                <a:gd name="T7" fmla="*/ 47 h 289"/>
                <a:gd name="T8" fmla="*/ 329 w 369"/>
                <a:gd name="T9" fmla="*/ 0 h 289"/>
                <a:gd name="T10" fmla="*/ 196 w 369"/>
                <a:gd name="T11" fmla="*/ 148 h 289"/>
                <a:gd name="T12" fmla="*/ 0 w 369"/>
                <a:gd name="T13" fmla="*/ 171 h 289"/>
                <a:gd name="T14" fmla="*/ 0 60000 65536"/>
                <a:gd name="T15" fmla="*/ 0 60000 65536"/>
                <a:gd name="T16" fmla="*/ 0 60000 65536"/>
                <a:gd name="T17" fmla="*/ 0 60000 65536"/>
                <a:gd name="T18" fmla="*/ 0 60000 65536"/>
                <a:gd name="T19" fmla="*/ 0 60000 65536"/>
                <a:gd name="T20" fmla="*/ 0 60000 65536"/>
                <a:gd name="T21" fmla="*/ 0 w 369"/>
                <a:gd name="T22" fmla="*/ 0 h 289"/>
                <a:gd name="T23" fmla="*/ 369 w 369"/>
                <a:gd name="T24" fmla="*/ 289 h 2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9" h="289">
                  <a:moveTo>
                    <a:pt x="0" y="171"/>
                  </a:moveTo>
                  <a:lnTo>
                    <a:pt x="117" y="288"/>
                  </a:lnTo>
                  <a:lnTo>
                    <a:pt x="313" y="226"/>
                  </a:lnTo>
                  <a:lnTo>
                    <a:pt x="368" y="47"/>
                  </a:lnTo>
                  <a:lnTo>
                    <a:pt x="329" y="0"/>
                  </a:lnTo>
                  <a:lnTo>
                    <a:pt x="196" y="148"/>
                  </a:lnTo>
                  <a:lnTo>
                    <a:pt x="0" y="171"/>
                  </a:lnTo>
                </a:path>
              </a:pathLst>
            </a:custGeom>
            <a:solidFill>
              <a:srgbClr val="48A6B2"/>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pPr algn="l" rtl="0" fontAlgn="base">
                <a:spcBef>
                  <a:spcPct val="0"/>
                </a:spcBef>
                <a:spcAft>
                  <a:spcPct val="0"/>
                </a:spcAft>
              </a:pPr>
              <a:endParaRPr lang="he-IL" b="1">
                <a:solidFill>
                  <a:srgbClr val="001965"/>
                </a:solidFill>
                <a:latin typeface="Verdana" pitchFamily="34" charset="0"/>
              </a:endParaRPr>
            </a:p>
          </p:txBody>
        </p:sp>
        <p:sp>
          <p:nvSpPr>
            <p:cNvPr id="344073" name="Freeform 14"/>
            <p:cNvSpPr>
              <a:spLocks noChangeAspect="1"/>
            </p:cNvSpPr>
            <p:nvPr/>
          </p:nvSpPr>
          <p:spPr bwMode="auto">
            <a:xfrm>
              <a:off x="5107" y="3219"/>
              <a:ext cx="737" cy="833"/>
            </a:xfrm>
            <a:custGeom>
              <a:avLst/>
              <a:gdLst>
                <a:gd name="T0" fmla="*/ 657 w 737"/>
                <a:gd name="T1" fmla="*/ 79 h 833"/>
                <a:gd name="T2" fmla="*/ 586 w 737"/>
                <a:gd name="T3" fmla="*/ 63 h 833"/>
                <a:gd name="T4" fmla="*/ 514 w 737"/>
                <a:gd name="T5" fmla="*/ 63 h 833"/>
                <a:gd name="T6" fmla="*/ 443 w 737"/>
                <a:gd name="T7" fmla="*/ 87 h 833"/>
                <a:gd name="T8" fmla="*/ 404 w 737"/>
                <a:gd name="T9" fmla="*/ 119 h 833"/>
                <a:gd name="T10" fmla="*/ 380 w 737"/>
                <a:gd name="T11" fmla="*/ 158 h 833"/>
                <a:gd name="T12" fmla="*/ 364 w 737"/>
                <a:gd name="T13" fmla="*/ 246 h 833"/>
                <a:gd name="T14" fmla="*/ 427 w 737"/>
                <a:gd name="T15" fmla="*/ 151 h 833"/>
                <a:gd name="T16" fmla="*/ 475 w 737"/>
                <a:gd name="T17" fmla="*/ 127 h 833"/>
                <a:gd name="T18" fmla="*/ 514 w 737"/>
                <a:gd name="T19" fmla="*/ 103 h 833"/>
                <a:gd name="T20" fmla="*/ 617 w 737"/>
                <a:gd name="T21" fmla="*/ 95 h 833"/>
                <a:gd name="T22" fmla="*/ 689 w 737"/>
                <a:gd name="T23" fmla="*/ 111 h 833"/>
                <a:gd name="T24" fmla="*/ 736 w 737"/>
                <a:gd name="T25" fmla="*/ 151 h 833"/>
                <a:gd name="T26" fmla="*/ 617 w 737"/>
                <a:gd name="T27" fmla="*/ 151 h 833"/>
                <a:gd name="T28" fmla="*/ 570 w 737"/>
                <a:gd name="T29" fmla="*/ 166 h 833"/>
                <a:gd name="T30" fmla="*/ 530 w 737"/>
                <a:gd name="T31" fmla="*/ 198 h 833"/>
                <a:gd name="T32" fmla="*/ 491 w 737"/>
                <a:gd name="T33" fmla="*/ 238 h 833"/>
                <a:gd name="T34" fmla="*/ 475 w 737"/>
                <a:gd name="T35" fmla="*/ 293 h 833"/>
                <a:gd name="T36" fmla="*/ 491 w 737"/>
                <a:gd name="T37" fmla="*/ 634 h 833"/>
                <a:gd name="T38" fmla="*/ 483 w 737"/>
                <a:gd name="T39" fmla="*/ 681 h 833"/>
                <a:gd name="T40" fmla="*/ 451 w 737"/>
                <a:gd name="T41" fmla="*/ 737 h 833"/>
                <a:gd name="T42" fmla="*/ 404 w 737"/>
                <a:gd name="T43" fmla="*/ 792 h 833"/>
                <a:gd name="T44" fmla="*/ 317 w 737"/>
                <a:gd name="T45" fmla="*/ 824 h 833"/>
                <a:gd name="T46" fmla="*/ 198 w 737"/>
                <a:gd name="T47" fmla="*/ 832 h 833"/>
                <a:gd name="T48" fmla="*/ 174 w 737"/>
                <a:gd name="T49" fmla="*/ 824 h 833"/>
                <a:gd name="T50" fmla="*/ 111 w 737"/>
                <a:gd name="T51" fmla="*/ 761 h 833"/>
                <a:gd name="T52" fmla="*/ 150 w 737"/>
                <a:gd name="T53" fmla="*/ 769 h 833"/>
                <a:gd name="T54" fmla="*/ 237 w 737"/>
                <a:gd name="T55" fmla="*/ 769 h 833"/>
                <a:gd name="T56" fmla="*/ 293 w 737"/>
                <a:gd name="T57" fmla="*/ 745 h 833"/>
                <a:gd name="T58" fmla="*/ 340 w 737"/>
                <a:gd name="T59" fmla="*/ 705 h 833"/>
                <a:gd name="T60" fmla="*/ 372 w 737"/>
                <a:gd name="T61" fmla="*/ 650 h 833"/>
                <a:gd name="T62" fmla="*/ 380 w 737"/>
                <a:gd name="T63" fmla="*/ 571 h 833"/>
                <a:gd name="T64" fmla="*/ 309 w 737"/>
                <a:gd name="T65" fmla="*/ 681 h 833"/>
                <a:gd name="T66" fmla="*/ 261 w 737"/>
                <a:gd name="T67" fmla="*/ 713 h 833"/>
                <a:gd name="T68" fmla="*/ 182 w 737"/>
                <a:gd name="T69" fmla="*/ 729 h 833"/>
                <a:gd name="T70" fmla="*/ 79 w 737"/>
                <a:gd name="T71" fmla="*/ 729 h 833"/>
                <a:gd name="T72" fmla="*/ 0 w 737"/>
                <a:gd name="T73" fmla="*/ 666 h 833"/>
                <a:gd name="T74" fmla="*/ 127 w 737"/>
                <a:gd name="T75" fmla="*/ 666 h 833"/>
                <a:gd name="T76" fmla="*/ 182 w 737"/>
                <a:gd name="T77" fmla="*/ 658 h 833"/>
                <a:gd name="T78" fmla="*/ 237 w 737"/>
                <a:gd name="T79" fmla="*/ 626 h 833"/>
                <a:gd name="T80" fmla="*/ 269 w 737"/>
                <a:gd name="T81" fmla="*/ 578 h 833"/>
                <a:gd name="T82" fmla="*/ 285 w 737"/>
                <a:gd name="T83" fmla="*/ 531 h 833"/>
                <a:gd name="T84" fmla="*/ 261 w 737"/>
                <a:gd name="T85" fmla="*/ 269 h 833"/>
                <a:gd name="T86" fmla="*/ 261 w 737"/>
                <a:gd name="T87" fmla="*/ 222 h 833"/>
                <a:gd name="T88" fmla="*/ 269 w 737"/>
                <a:gd name="T89" fmla="*/ 190 h 833"/>
                <a:gd name="T90" fmla="*/ 277 w 737"/>
                <a:gd name="T91" fmla="*/ 151 h 833"/>
                <a:gd name="T92" fmla="*/ 317 w 737"/>
                <a:gd name="T93" fmla="*/ 79 h 833"/>
                <a:gd name="T94" fmla="*/ 419 w 737"/>
                <a:gd name="T95" fmla="*/ 16 h 833"/>
                <a:gd name="T96" fmla="*/ 483 w 737"/>
                <a:gd name="T97" fmla="*/ 0 h 833"/>
                <a:gd name="T98" fmla="*/ 546 w 737"/>
                <a:gd name="T99" fmla="*/ 0 h 833"/>
                <a:gd name="T100" fmla="*/ 601 w 737"/>
                <a:gd name="T101" fmla="*/ 8 h 833"/>
                <a:gd name="T102" fmla="*/ 657 w 737"/>
                <a:gd name="T103" fmla="*/ 79 h 8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37"/>
                <a:gd name="T157" fmla="*/ 0 h 833"/>
                <a:gd name="T158" fmla="*/ 737 w 737"/>
                <a:gd name="T159" fmla="*/ 833 h 8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37" h="833">
                  <a:moveTo>
                    <a:pt x="657" y="79"/>
                  </a:moveTo>
                  <a:lnTo>
                    <a:pt x="586" y="63"/>
                  </a:lnTo>
                  <a:lnTo>
                    <a:pt x="514" y="63"/>
                  </a:lnTo>
                  <a:lnTo>
                    <a:pt x="443" y="87"/>
                  </a:lnTo>
                  <a:lnTo>
                    <a:pt x="404" y="119"/>
                  </a:lnTo>
                  <a:lnTo>
                    <a:pt x="380" y="158"/>
                  </a:lnTo>
                  <a:lnTo>
                    <a:pt x="364" y="246"/>
                  </a:lnTo>
                  <a:lnTo>
                    <a:pt x="427" y="151"/>
                  </a:lnTo>
                  <a:lnTo>
                    <a:pt x="475" y="127"/>
                  </a:lnTo>
                  <a:lnTo>
                    <a:pt x="514" y="103"/>
                  </a:lnTo>
                  <a:lnTo>
                    <a:pt x="617" y="95"/>
                  </a:lnTo>
                  <a:lnTo>
                    <a:pt x="689" y="111"/>
                  </a:lnTo>
                  <a:lnTo>
                    <a:pt x="736" y="151"/>
                  </a:lnTo>
                  <a:lnTo>
                    <a:pt x="617" y="151"/>
                  </a:lnTo>
                  <a:lnTo>
                    <a:pt x="570" y="166"/>
                  </a:lnTo>
                  <a:lnTo>
                    <a:pt x="530" y="198"/>
                  </a:lnTo>
                  <a:lnTo>
                    <a:pt x="491" y="238"/>
                  </a:lnTo>
                  <a:lnTo>
                    <a:pt x="475" y="293"/>
                  </a:lnTo>
                  <a:lnTo>
                    <a:pt x="491" y="634"/>
                  </a:lnTo>
                  <a:lnTo>
                    <a:pt x="483" y="681"/>
                  </a:lnTo>
                  <a:lnTo>
                    <a:pt x="451" y="737"/>
                  </a:lnTo>
                  <a:lnTo>
                    <a:pt x="404" y="792"/>
                  </a:lnTo>
                  <a:lnTo>
                    <a:pt x="317" y="824"/>
                  </a:lnTo>
                  <a:lnTo>
                    <a:pt x="198" y="832"/>
                  </a:lnTo>
                  <a:lnTo>
                    <a:pt x="174" y="824"/>
                  </a:lnTo>
                  <a:lnTo>
                    <a:pt x="111" y="761"/>
                  </a:lnTo>
                  <a:lnTo>
                    <a:pt x="150" y="769"/>
                  </a:lnTo>
                  <a:lnTo>
                    <a:pt x="237" y="769"/>
                  </a:lnTo>
                  <a:lnTo>
                    <a:pt x="293" y="745"/>
                  </a:lnTo>
                  <a:lnTo>
                    <a:pt x="340" y="705"/>
                  </a:lnTo>
                  <a:lnTo>
                    <a:pt x="372" y="650"/>
                  </a:lnTo>
                  <a:lnTo>
                    <a:pt x="380" y="571"/>
                  </a:lnTo>
                  <a:lnTo>
                    <a:pt x="309" y="681"/>
                  </a:lnTo>
                  <a:lnTo>
                    <a:pt x="261" y="713"/>
                  </a:lnTo>
                  <a:lnTo>
                    <a:pt x="182" y="729"/>
                  </a:lnTo>
                  <a:lnTo>
                    <a:pt x="79" y="729"/>
                  </a:lnTo>
                  <a:lnTo>
                    <a:pt x="0" y="666"/>
                  </a:lnTo>
                  <a:lnTo>
                    <a:pt x="127" y="666"/>
                  </a:lnTo>
                  <a:lnTo>
                    <a:pt x="182" y="658"/>
                  </a:lnTo>
                  <a:lnTo>
                    <a:pt x="237" y="626"/>
                  </a:lnTo>
                  <a:lnTo>
                    <a:pt x="269" y="578"/>
                  </a:lnTo>
                  <a:lnTo>
                    <a:pt x="285" y="531"/>
                  </a:lnTo>
                  <a:lnTo>
                    <a:pt x="261" y="269"/>
                  </a:lnTo>
                  <a:lnTo>
                    <a:pt x="261" y="222"/>
                  </a:lnTo>
                  <a:lnTo>
                    <a:pt x="269" y="190"/>
                  </a:lnTo>
                  <a:lnTo>
                    <a:pt x="277" y="151"/>
                  </a:lnTo>
                  <a:lnTo>
                    <a:pt x="317" y="79"/>
                  </a:lnTo>
                  <a:lnTo>
                    <a:pt x="419" y="16"/>
                  </a:lnTo>
                  <a:lnTo>
                    <a:pt x="483" y="0"/>
                  </a:lnTo>
                  <a:lnTo>
                    <a:pt x="546" y="0"/>
                  </a:lnTo>
                  <a:lnTo>
                    <a:pt x="601" y="8"/>
                  </a:lnTo>
                  <a:lnTo>
                    <a:pt x="657" y="79"/>
                  </a:lnTo>
                </a:path>
              </a:pathLst>
            </a:custGeom>
            <a:solidFill>
              <a:srgbClr val="FFFFFF"/>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pPr algn="l" rtl="0" fontAlgn="base">
                <a:spcBef>
                  <a:spcPct val="0"/>
                </a:spcBef>
                <a:spcAft>
                  <a:spcPct val="0"/>
                </a:spcAft>
              </a:pPr>
              <a:endParaRPr lang="he-IL" b="1">
                <a:solidFill>
                  <a:srgbClr val="001965"/>
                </a:solidFill>
                <a:latin typeface="Verdana" pitchFamily="34" charset="0"/>
              </a:endParaRPr>
            </a:p>
          </p:txBody>
        </p:sp>
      </p:grpSp>
      <p:sp>
        <p:nvSpPr>
          <p:cNvPr id="344069" name="WordArt 15"/>
          <p:cNvSpPr>
            <a:spLocks noChangeArrowheads="1" noChangeShapeType="1" noTextEdit="1"/>
          </p:cNvSpPr>
          <p:nvPr/>
        </p:nvSpPr>
        <p:spPr bwMode="auto">
          <a:xfrm>
            <a:off x="3779838" y="5949950"/>
            <a:ext cx="1790700" cy="6477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he-IL"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rPr>
              <a:t>תודה רבה</a:t>
            </a:r>
          </a:p>
        </p:txBody>
      </p:sp>
    </p:spTree>
    <p:extLst>
      <p:ext uri="{BB962C8B-B14F-4D97-AF65-F5344CB8AC3E}">
        <p14:creationId xmlns="" xmlns:p14="http://schemas.microsoft.com/office/powerpoint/2010/main" val="37006276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Default Design">
  <a:themeElements>
    <a:clrScheme name="7_Default Design 9">
      <a:dk1>
        <a:srgbClr val="000000"/>
      </a:dk1>
      <a:lt1>
        <a:srgbClr val="FFFFFF"/>
      </a:lt1>
      <a:dk2>
        <a:srgbClr val="000099"/>
      </a:dk2>
      <a:lt2>
        <a:srgbClr val="FFFF66"/>
      </a:lt2>
      <a:accent1>
        <a:srgbClr val="00CC99"/>
      </a:accent1>
      <a:accent2>
        <a:srgbClr val="800080"/>
      </a:accent2>
      <a:accent3>
        <a:srgbClr val="AAAACA"/>
      </a:accent3>
      <a:accent4>
        <a:srgbClr val="DADADA"/>
      </a:accent4>
      <a:accent5>
        <a:srgbClr val="AAE2CA"/>
      </a:accent5>
      <a:accent6>
        <a:srgbClr val="730073"/>
      </a:accent6>
      <a:hlink>
        <a:srgbClr val="FF6600"/>
      </a:hlink>
      <a:folHlink>
        <a:srgbClr val="B2B2B2"/>
      </a:folHlink>
    </a:clrScheme>
    <a:fontScheme name="7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7_Default Design 8">
        <a:dk1>
          <a:srgbClr val="000000"/>
        </a:dk1>
        <a:lt1>
          <a:srgbClr val="FFFFFF"/>
        </a:lt1>
        <a:dk2>
          <a:srgbClr val="000099"/>
        </a:dk2>
        <a:lt2>
          <a:srgbClr val="FFFF66"/>
        </a:lt2>
        <a:accent1>
          <a:srgbClr val="00CC99"/>
        </a:accent1>
        <a:accent2>
          <a:srgbClr val="66CCFF"/>
        </a:accent2>
        <a:accent3>
          <a:srgbClr val="AAAACA"/>
        </a:accent3>
        <a:accent4>
          <a:srgbClr val="DADADA"/>
        </a:accent4>
        <a:accent5>
          <a:srgbClr val="AAE2CA"/>
        </a:accent5>
        <a:accent6>
          <a:srgbClr val="5CB9E7"/>
        </a:accent6>
        <a:hlink>
          <a:srgbClr val="FF6600"/>
        </a:hlink>
        <a:folHlink>
          <a:srgbClr val="B2B2B2"/>
        </a:folHlink>
      </a:clrScheme>
      <a:clrMap bg1="dk2" tx1="lt1" bg2="dk1" tx2="lt2" accent1="accent1" accent2="accent2" accent3="accent3" accent4="accent4" accent5="accent5" accent6="accent6" hlink="hlink" folHlink="folHlink"/>
    </a:extraClrScheme>
    <a:extraClrScheme>
      <a:clrScheme name="7_Default Design 9">
        <a:dk1>
          <a:srgbClr val="000000"/>
        </a:dk1>
        <a:lt1>
          <a:srgbClr val="FFFFFF"/>
        </a:lt1>
        <a:dk2>
          <a:srgbClr val="000099"/>
        </a:dk2>
        <a:lt2>
          <a:srgbClr val="FFFF66"/>
        </a:lt2>
        <a:accent1>
          <a:srgbClr val="00CC99"/>
        </a:accent1>
        <a:accent2>
          <a:srgbClr val="800080"/>
        </a:accent2>
        <a:accent3>
          <a:srgbClr val="AAAACA"/>
        </a:accent3>
        <a:accent4>
          <a:srgbClr val="DADADA"/>
        </a:accent4>
        <a:accent5>
          <a:srgbClr val="AAE2CA"/>
        </a:accent5>
        <a:accent6>
          <a:srgbClr val="730073"/>
        </a:accent6>
        <a:hlink>
          <a:srgbClr val="FF66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Degludec PF">
  <a:themeElements>
    <a:clrScheme name="Degludec palette">
      <a:dk1>
        <a:srgbClr val="AFA79F"/>
      </a:dk1>
      <a:lt1>
        <a:srgbClr val="FFFFFF"/>
      </a:lt1>
      <a:dk2>
        <a:srgbClr val="8B7D70"/>
      </a:dk2>
      <a:lt2>
        <a:srgbClr val="FF7575"/>
      </a:lt2>
      <a:accent1>
        <a:srgbClr val="00B7FF"/>
      </a:accent1>
      <a:accent2>
        <a:srgbClr val="001965"/>
      </a:accent2>
      <a:accent3>
        <a:srgbClr val="FFFFFF"/>
      </a:accent3>
      <a:accent4>
        <a:srgbClr val="26A78E"/>
      </a:accent4>
      <a:accent5>
        <a:srgbClr val="E97F20"/>
      </a:accent5>
      <a:accent6>
        <a:srgbClr val="092F5E"/>
      </a:accent6>
      <a:hlink>
        <a:srgbClr val="8B7D70"/>
      </a:hlink>
      <a:folHlink>
        <a:srgbClr val="FF7575"/>
      </a:folHlink>
    </a:clrScheme>
    <a:fontScheme name="NovoNordisk_Whi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accent1"/>
          </a:solidFill>
          <a:prstDash val="solid"/>
          <a:round/>
          <a:headEnd type="none" w="med" len="med"/>
          <a:tailEnd type="none" w="med" len="med"/>
        </a:ln>
        <a:effectLst/>
      </a:spPr>
      <a:bodyPr vert="horz" wrap="none" lIns="72000" tIns="72000" rIns="72000" bIns="7200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da-DK" sz="1800" b="1" i="0" u="none" strike="noStrike" cap="none" normalizeH="0" baseline="0">
            <a:ln>
              <a:noFill/>
            </a:ln>
            <a:solidFill>
              <a:srgbClr val="001965"/>
            </a:solidFill>
            <a:effectLst/>
            <a:latin typeface="Verdana"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accent1"/>
          </a:solidFill>
          <a:prstDash val="solid"/>
          <a:round/>
          <a:headEnd type="none" w="med" len="med"/>
          <a:tailEnd type="none" w="med" len="med"/>
        </a:ln>
        <a:effectLst/>
      </a:spPr>
      <a:bodyPr vert="horz" wrap="none" lIns="72000" tIns="72000" rIns="72000" bIns="7200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da-DK" sz="1800" b="1" i="0" u="none" strike="noStrike" cap="none" normalizeH="0" baseline="0">
            <a:ln>
              <a:noFill/>
            </a:ln>
            <a:solidFill>
              <a:srgbClr val="001965"/>
            </a:solidFill>
            <a:effectLst/>
            <a:latin typeface="Verdana" charset="0"/>
          </a:defRPr>
        </a:defPPr>
      </a:lstStyle>
    </a:lnDef>
  </a:objectDefaults>
  <a:extraClrSchemeLst>
    <a:extraClrScheme>
      <a:clrScheme name="NovoNordisk_White 1">
        <a:dk1>
          <a:srgbClr val="000000"/>
        </a:dk1>
        <a:lt1>
          <a:srgbClr val="FFFFFF"/>
        </a:lt1>
        <a:dk2>
          <a:srgbClr val="AEA79F"/>
        </a:dk2>
        <a:lt2>
          <a:srgbClr val="E0DED8"/>
        </a:lt2>
        <a:accent1>
          <a:srgbClr val="009FDA"/>
        </a:accent1>
        <a:accent2>
          <a:srgbClr val="001965"/>
        </a:accent2>
        <a:accent3>
          <a:srgbClr val="FFFFFF"/>
        </a:accent3>
        <a:accent4>
          <a:srgbClr val="000000"/>
        </a:accent4>
        <a:accent5>
          <a:srgbClr val="AACDEA"/>
        </a:accent5>
        <a:accent6>
          <a:srgbClr val="00165B"/>
        </a:accent6>
        <a:hlink>
          <a:srgbClr val="E64A0E"/>
        </a:hlink>
        <a:folHlink>
          <a:srgbClr val="82786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3226</TotalTime>
  <Words>2049</Words>
  <Application>Microsoft Office PowerPoint</Application>
  <PresentationFormat>On-screen Show (4:3)</PresentationFormat>
  <Paragraphs>340</Paragraphs>
  <Slides>94</Slides>
  <Notes>11</Notes>
  <HiddenSlides>6</HiddenSlides>
  <MMClips>0</MMClips>
  <ScaleCrop>false</ScaleCrop>
  <HeadingPairs>
    <vt:vector size="4" baseType="variant">
      <vt:variant>
        <vt:lpstr>Theme</vt:lpstr>
      </vt:variant>
      <vt:variant>
        <vt:i4>14</vt:i4>
      </vt:variant>
      <vt:variant>
        <vt:lpstr>Slide Titles</vt:lpstr>
      </vt:variant>
      <vt:variant>
        <vt:i4>94</vt:i4>
      </vt:variant>
    </vt:vector>
  </HeadingPairs>
  <TitlesOfParts>
    <vt:vector size="108" baseType="lpstr">
      <vt:lpstr>Office Theme</vt:lpstr>
      <vt:lpstr>ערכת נושא Office</vt:lpstr>
      <vt:lpstr>Custom Design</vt:lpstr>
      <vt:lpstr>1_Office Theme</vt:lpstr>
      <vt:lpstr>2_Office Theme</vt:lpstr>
      <vt:lpstr>3_Office Theme</vt:lpstr>
      <vt:lpstr>4_Office Theme</vt:lpstr>
      <vt:lpstr>5_Office Theme</vt:lpstr>
      <vt:lpstr>Degludec PF</vt:lpstr>
      <vt:lpstr>7_Default Design</vt:lpstr>
      <vt:lpstr>6_Office Theme</vt:lpstr>
      <vt:lpstr>7_Office Theme</vt:lpstr>
      <vt:lpstr>8_Office Theme</vt:lpstr>
      <vt:lpstr>9_Office Theme</vt:lpstr>
      <vt:lpstr>מתוק מעושן: עישון וגמילה לאנשים עם סוכרת   </vt:lpstr>
      <vt:lpstr>מה בתפריט הנסיכה?</vt:lpstr>
      <vt:lpstr>Slide 3</vt:lpstr>
      <vt:lpstr>Slide 4</vt:lpstr>
      <vt:lpstr>Slide 5</vt:lpstr>
      <vt:lpstr>Slide 6</vt:lpstr>
      <vt:lpstr>Sex-specific risk ratios for type-2 diabetes mellitus according smoking habits among 275,190 men and 434,637 women</vt:lpstr>
      <vt:lpstr>Slide 8</vt:lpstr>
      <vt:lpstr>Slide 9</vt:lpstr>
      <vt:lpstr>Slide 10</vt:lpstr>
      <vt:lpstr>מה בתפריט הנסיכה?</vt:lpstr>
      <vt:lpstr>Slide 12</vt:lpstr>
      <vt:lpstr>One of the possible mechanisms</vt:lpstr>
      <vt:lpstr>Possible Mechanisms for the Link Between Smoking and Diabetes</vt:lpstr>
      <vt:lpstr>Slide 15</vt:lpstr>
      <vt:lpstr>Slide 16</vt:lpstr>
      <vt:lpstr>Health Consequences of Smoking</vt:lpstr>
      <vt:lpstr>Slide 18</vt:lpstr>
      <vt:lpstr>Slide 19</vt:lpstr>
      <vt:lpstr>Slide 20</vt:lpstr>
      <vt:lpstr>Slide 21</vt:lpstr>
      <vt:lpstr>Slide 22</vt:lpstr>
      <vt:lpstr>Slide 23</vt:lpstr>
      <vt:lpstr>Slide 24</vt:lpstr>
      <vt:lpstr>Slide 25</vt:lpstr>
      <vt:lpstr>השפעה על רמת סוכר</vt:lpstr>
      <vt:lpstr>Slide 27</vt:lpstr>
      <vt:lpstr>Effects on Glycemia</vt:lpstr>
      <vt:lpstr>Slide 29</vt:lpstr>
      <vt:lpstr>Slide 30</vt:lpstr>
      <vt:lpstr>Slide 31</vt:lpstr>
      <vt:lpstr>מה בתפריט הנסיכה?</vt:lpstr>
      <vt:lpstr>השפעה על סיבוכים</vt:lpstr>
      <vt:lpstr>Slide 34</vt:lpstr>
      <vt:lpstr>Slide 35</vt:lpstr>
      <vt:lpstr>Slide 36</vt:lpstr>
      <vt:lpstr>Slide 37</vt:lpstr>
      <vt:lpstr>Results</vt:lpstr>
      <vt:lpstr>Slide 39</vt:lpstr>
      <vt:lpstr>Mechanisms of Smoking-induced Renal Damage</vt:lpstr>
      <vt:lpstr>Diabetes and  Cancer Risk</vt:lpstr>
      <vt:lpstr>How do Obesity and Diabetes Affect Cancer Development?</vt:lpstr>
      <vt:lpstr>Risk Factors For Cancer in Diabetes</vt:lpstr>
      <vt:lpstr>Possible Mechanisms for the Link Between Smoking and Diabetes</vt:lpstr>
      <vt:lpstr>Obesity Diabetes and Smoking Affect Cancer Development!</vt:lpstr>
      <vt:lpstr>Slide 46</vt:lpstr>
      <vt:lpstr>Risk of Ulcers and Amputations</vt:lpstr>
      <vt:lpstr>Slide 48</vt:lpstr>
      <vt:lpstr>Slide 49</vt:lpstr>
      <vt:lpstr>Slide 50</vt:lpstr>
      <vt:lpstr>Slide 51</vt:lpstr>
      <vt:lpstr>מה בתפריט הנסיכה?</vt:lpstr>
      <vt:lpstr>השפעה של הפסקת עישון</vt:lpstr>
      <vt:lpstr>Slide 54</vt:lpstr>
      <vt:lpstr>Slide 55</vt:lpstr>
      <vt:lpstr>Slide 56</vt:lpstr>
      <vt:lpstr>Slide 57</vt:lpstr>
      <vt:lpstr>Slide 58</vt:lpstr>
      <vt:lpstr>Slide 59</vt:lpstr>
      <vt:lpstr>Slide 60</vt:lpstr>
      <vt:lpstr>Slide 61</vt:lpstr>
      <vt:lpstr>Slide 62</vt:lpstr>
      <vt:lpstr>To Summarize</vt:lpstr>
      <vt:lpstr>Slide 64</vt:lpstr>
      <vt:lpstr>Body Weight</vt:lpstr>
      <vt:lpstr>Glycemic Control</vt:lpstr>
      <vt:lpstr>Blood Pressure</vt:lpstr>
      <vt:lpstr>Predictors  of Change in HbA1c</vt:lpstr>
      <vt:lpstr>Slide 69</vt:lpstr>
      <vt:lpstr>Slide 70</vt:lpstr>
      <vt:lpstr>Slide 71</vt:lpstr>
      <vt:lpstr>Slide 72</vt:lpstr>
      <vt:lpstr>Slide 73</vt:lpstr>
      <vt:lpstr>Slide 74</vt:lpstr>
      <vt:lpstr>Slide 75</vt:lpstr>
      <vt:lpstr>מה בתפריט הנסיכה?</vt:lpstr>
      <vt:lpstr>מה בתפריט הנסיכה?</vt:lpstr>
      <vt:lpstr>תכנית להפסקת עישון</vt:lpstr>
      <vt:lpstr>     Treatment of Diabetes  Target Obesity When Treating Glycemia!</vt:lpstr>
      <vt:lpstr>Slide 80</vt:lpstr>
      <vt:lpstr>Slide 81</vt:lpstr>
      <vt:lpstr>Slide 82</vt:lpstr>
      <vt:lpstr>Slide 83</vt:lpstr>
      <vt:lpstr>Slide 84</vt:lpstr>
      <vt:lpstr>Slide 85</vt:lpstr>
      <vt:lpstr>Slide 86</vt:lpstr>
      <vt:lpstr>Slide 87</vt:lpstr>
      <vt:lpstr>Slide 88</vt:lpstr>
      <vt:lpstr>Smoking Cessation Programs</vt:lpstr>
      <vt:lpstr>Slide 90</vt:lpstr>
      <vt:lpstr>Slide 91</vt:lpstr>
      <vt:lpstr>דע מאין אתה בא ולאן אתה הולך.............</vt:lpstr>
      <vt:lpstr>Slide 93</vt:lpstr>
      <vt:lpstr>Slide 94</vt:lpstr>
    </vt:vector>
  </TitlesOfParts>
  <Company>FOHS - BGU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ilanahb</cp:lastModifiedBy>
  <cp:revision>96</cp:revision>
  <dcterms:created xsi:type="dcterms:W3CDTF">2015-02-07T09:01:18Z</dcterms:created>
  <dcterms:modified xsi:type="dcterms:W3CDTF">2015-02-12T16:44:26Z</dcterms:modified>
</cp:coreProperties>
</file>